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Open Sans 1" panose="020B0604020202020204" charset="0"/>
      <p:regular r:id="rId23"/>
    </p:embeddedFont>
    <p:embeddedFont>
      <p:font typeface="Open Sans 1 Bold" panose="020B0604020202020204" charset="0"/>
      <p:regular r:id="rId24"/>
    </p:embeddedFont>
    <p:embeddedFont>
      <p:font typeface="Open Sans 1 Bold Italics" panose="020B0604020202020204" charset="0"/>
      <p:regular r:id="rId25"/>
    </p:embeddedFont>
    <p:embeddedFont>
      <p:font typeface="Open Sans 1 Italics" panose="020B0604020202020204" charset="0"/>
      <p:regular r:id="rId26"/>
    </p:embeddedFont>
    <p:embeddedFont>
      <p:font typeface="Open Sans 2" panose="020B0604020202020204" charset="0"/>
      <p:regular r:id="rId27"/>
    </p:embeddedFont>
    <p:embeddedFont>
      <p:font typeface="Open Sans 2 Bold" panose="020B0604020202020204" charset="0"/>
      <p:regular r:id="rId28"/>
    </p:embeddedFont>
    <p:embeddedFont>
      <p:font typeface="Poppins" panose="00000500000000000000" pitchFamily="2" charset="0"/>
      <p:regular r:id="rId29"/>
      <p:bold r:id="rId30"/>
      <p:italic r:id="rId31"/>
      <p:boldItalic r:id="rId32"/>
    </p:embeddedFont>
    <p:embeddedFont>
      <p:font typeface="Poppins Bold" panose="00000800000000000000"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5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3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1.sv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svg"/><Relationship Id="rId7"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hyperlink" Target="https://www.inventoryops.com/articles/safety-stock.html" TargetMode="External"/><Relationship Id="rId3" Type="http://schemas.openxmlformats.org/officeDocument/2006/relationships/image" Target="../media/image39.svg"/><Relationship Id="rId7" Type="http://schemas.openxmlformats.org/officeDocument/2006/relationships/image" Target="../media/image54.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2.svg"/><Relationship Id="rId7" Type="http://schemas.openxmlformats.org/officeDocument/2006/relationships/image" Target="../media/image5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58.svg"/></Relationships>
</file>

<file path=ppt/slides/_rels/slide1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3F60"/>
        </a:solidFill>
        <a:effectLst/>
      </p:bgPr>
    </p:bg>
    <p:spTree>
      <p:nvGrpSpPr>
        <p:cNvPr id="1" name=""/>
        <p:cNvGrpSpPr/>
        <p:nvPr/>
      </p:nvGrpSpPr>
      <p:grpSpPr>
        <a:xfrm>
          <a:off x="0" y="0"/>
          <a:ext cx="0" cy="0"/>
          <a:chOff x="0" y="0"/>
          <a:chExt cx="0" cy="0"/>
        </a:xfrm>
      </p:grpSpPr>
      <p:grpSp>
        <p:nvGrpSpPr>
          <p:cNvPr id="2" name="Group 2"/>
          <p:cNvGrpSpPr/>
          <p:nvPr/>
        </p:nvGrpSpPr>
        <p:grpSpPr>
          <a:xfrm>
            <a:off x="9067024" y="1761450"/>
            <a:ext cx="8192276" cy="6764099"/>
            <a:chOff x="0" y="0"/>
            <a:chExt cx="10923035" cy="9018799"/>
          </a:xfrm>
        </p:grpSpPr>
        <p:sp>
          <p:nvSpPr>
            <p:cNvPr id="3" name="TextBox 3"/>
            <p:cNvSpPr txBox="1"/>
            <p:nvPr/>
          </p:nvSpPr>
          <p:spPr>
            <a:xfrm>
              <a:off x="0" y="47625"/>
              <a:ext cx="10923035" cy="4316678"/>
            </a:xfrm>
            <a:prstGeom prst="rect">
              <a:avLst/>
            </a:prstGeom>
          </p:spPr>
          <p:txBody>
            <a:bodyPr lIns="0" tIns="0" rIns="0" bIns="0" rtlCol="0" anchor="t">
              <a:spAutoFit/>
            </a:bodyPr>
            <a:lstStyle/>
            <a:p>
              <a:pPr marL="0" lvl="0" indent="0">
                <a:lnSpc>
                  <a:spcPts val="6307"/>
                </a:lnSpc>
              </a:pPr>
              <a:r>
                <a:rPr lang="en-US" sz="5734" spc="561">
                  <a:solidFill>
                    <a:srgbClr val="F3F6FA"/>
                  </a:solidFill>
                  <a:latin typeface="Open Sans 1 Bold"/>
                </a:rPr>
                <a:t>ADVANCED MODELING FOR OPERATIONS</a:t>
              </a:r>
            </a:p>
            <a:p>
              <a:pPr marL="0" lvl="0" indent="0">
                <a:lnSpc>
                  <a:spcPts val="6307"/>
                </a:lnSpc>
              </a:pPr>
              <a:r>
                <a:rPr lang="en-US" sz="5734" spc="561">
                  <a:solidFill>
                    <a:srgbClr val="F3F6FA"/>
                  </a:solidFill>
                  <a:latin typeface="Open Sans 1 Bold"/>
                </a:rPr>
                <a:t>PROJECT PART 1</a:t>
              </a:r>
            </a:p>
          </p:txBody>
        </p:sp>
        <p:sp>
          <p:nvSpPr>
            <p:cNvPr id="4" name="TextBox 4"/>
            <p:cNvSpPr txBox="1"/>
            <p:nvPr/>
          </p:nvSpPr>
          <p:spPr>
            <a:xfrm>
              <a:off x="0" y="6204749"/>
              <a:ext cx="10923035" cy="2814049"/>
            </a:xfrm>
            <a:prstGeom prst="rect">
              <a:avLst/>
            </a:prstGeom>
          </p:spPr>
          <p:txBody>
            <a:bodyPr lIns="0" tIns="0" rIns="0" bIns="0" rtlCol="0" anchor="t">
              <a:spAutoFit/>
            </a:bodyPr>
            <a:lstStyle/>
            <a:p>
              <a:pPr marL="0" lvl="0" indent="0">
                <a:lnSpc>
                  <a:spcPts val="2452"/>
                </a:lnSpc>
              </a:pPr>
              <a:r>
                <a:rPr lang="en-US" sz="1751" spc="171">
                  <a:solidFill>
                    <a:srgbClr val="F3F6FA"/>
                  </a:solidFill>
                  <a:latin typeface="Open Sans 2 Bold"/>
                </a:rPr>
                <a:t>GROUP 3</a:t>
              </a:r>
            </a:p>
            <a:p>
              <a:pPr marL="0" lvl="0" indent="0">
                <a:lnSpc>
                  <a:spcPts val="2452"/>
                </a:lnSpc>
              </a:pPr>
              <a:endParaRPr lang="en-US" sz="1751" spc="171">
                <a:solidFill>
                  <a:srgbClr val="F3F6FA"/>
                </a:solidFill>
                <a:latin typeface="Open Sans 2 Bold"/>
              </a:endParaRPr>
            </a:p>
            <a:p>
              <a:pPr marL="0" lvl="0" indent="0">
                <a:lnSpc>
                  <a:spcPts val="2452"/>
                </a:lnSpc>
              </a:pPr>
              <a:r>
                <a:rPr lang="en-US" sz="1751" spc="171">
                  <a:solidFill>
                    <a:srgbClr val="F3F6FA"/>
                  </a:solidFill>
                  <a:latin typeface="Open Sans 2 Bold"/>
                </a:rPr>
                <a:t>DI NACCIO ELIANA 10679691</a:t>
              </a:r>
            </a:p>
            <a:p>
              <a:pPr marL="0" lvl="0" indent="0">
                <a:lnSpc>
                  <a:spcPts val="2452"/>
                </a:lnSpc>
              </a:pPr>
              <a:r>
                <a:rPr lang="en-US" sz="1751" spc="171">
                  <a:solidFill>
                    <a:srgbClr val="F3F6FA"/>
                  </a:solidFill>
                  <a:latin typeface="Open Sans 2 Bold"/>
                </a:rPr>
                <a:t>FERREIRA JOÃO 10975898</a:t>
              </a:r>
            </a:p>
            <a:p>
              <a:pPr marL="0" lvl="0" indent="0">
                <a:lnSpc>
                  <a:spcPts val="2452"/>
                </a:lnSpc>
              </a:pPr>
              <a:r>
                <a:rPr lang="en-US" sz="1751" spc="171">
                  <a:solidFill>
                    <a:srgbClr val="F3F6FA"/>
                  </a:solidFill>
                  <a:latin typeface="Open Sans 2 Bold"/>
                </a:rPr>
                <a:t>GIAMPIETRO LORENZO 10715923</a:t>
              </a:r>
            </a:p>
            <a:p>
              <a:pPr marL="0" lvl="0" indent="0">
                <a:lnSpc>
                  <a:spcPts val="2452"/>
                </a:lnSpc>
              </a:pPr>
              <a:r>
                <a:rPr lang="en-US" sz="1751" spc="171">
                  <a:solidFill>
                    <a:srgbClr val="F3F6FA"/>
                  </a:solidFill>
                  <a:latin typeface="Open Sans 2 Bold"/>
                </a:rPr>
                <a:t>MARTI INES 10988541</a:t>
              </a:r>
            </a:p>
            <a:p>
              <a:pPr marL="0" lvl="0" indent="0">
                <a:lnSpc>
                  <a:spcPts val="2452"/>
                </a:lnSpc>
              </a:pPr>
              <a:r>
                <a:rPr lang="en-US" sz="1751" spc="171">
                  <a:solidFill>
                    <a:srgbClr val="F3F6FA"/>
                  </a:solidFill>
                  <a:latin typeface="Open Sans 2 Bold"/>
                </a:rPr>
                <a:t>ZOCCATELLI LORENZO 10664683</a:t>
              </a:r>
            </a:p>
          </p:txBody>
        </p:sp>
        <p:sp>
          <p:nvSpPr>
            <p:cNvPr id="5" name="TextBox 5"/>
            <p:cNvSpPr txBox="1"/>
            <p:nvPr/>
          </p:nvSpPr>
          <p:spPr>
            <a:xfrm>
              <a:off x="0" y="4943214"/>
              <a:ext cx="10923035" cy="711200"/>
            </a:xfrm>
            <a:prstGeom prst="rect">
              <a:avLst/>
            </a:prstGeom>
          </p:spPr>
          <p:txBody>
            <a:bodyPr lIns="0" tIns="0" rIns="0" bIns="0" rtlCol="0" anchor="t">
              <a:spAutoFit/>
            </a:bodyPr>
            <a:lstStyle/>
            <a:p>
              <a:pPr marL="0" lvl="0" indent="0">
                <a:lnSpc>
                  <a:spcPts val="4200"/>
                </a:lnSpc>
              </a:pPr>
              <a:endParaRPr/>
            </a:p>
          </p:txBody>
        </p:sp>
      </p:grpSp>
      <p:grpSp>
        <p:nvGrpSpPr>
          <p:cNvPr id="6" name="Group 6"/>
          <p:cNvGrpSpPr>
            <a:grpSpLocks noChangeAspect="1"/>
          </p:cNvGrpSpPr>
          <p:nvPr/>
        </p:nvGrpSpPr>
        <p:grpSpPr>
          <a:xfrm>
            <a:off x="-4522081" y="-220132"/>
            <a:ext cx="12387786" cy="1072726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519" r="-27614"/>
              </a:stretch>
            </a:blipFill>
          </p:spPr>
          <p:txBody>
            <a:bodyPr/>
            <a:lstStyle/>
            <a:p>
              <a:endParaRPr lang="it-IT"/>
            </a:p>
          </p:txBody>
        </p:sp>
      </p:grpSp>
      <p:grpSp>
        <p:nvGrpSpPr>
          <p:cNvPr id="8" name="Group 8"/>
          <p:cNvGrpSpPr/>
          <p:nvPr/>
        </p:nvGrpSpPr>
        <p:grpSpPr>
          <a:xfrm rot="-5400000">
            <a:off x="13144500" y="4372374"/>
            <a:ext cx="10287000" cy="1542251"/>
            <a:chOff x="0" y="0"/>
            <a:chExt cx="35832548" cy="5372100"/>
          </a:xfrm>
        </p:grpSpPr>
        <p:sp>
          <p:nvSpPr>
            <p:cNvPr id="9" name="Freeform 9"/>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F3F6FA"/>
            </a:solidFill>
          </p:spPr>
          <p:txBody>
            <a:bodyPr/>
            <a:lstStyle/>
            <a:p>
              <a:endParaRPr lang="it-IT"/>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5734938" y="10259268"/>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4" name="Group 4"/>
          <p:cNvGrpSpPr/>
          <p:nvPr/>
        </p:nvGrpSpPr>
        <p:grpSpPr>
          <a:xfrm>
            <a:off x="1943173" y="1393682"/>
            <a:ext cx="14706845" cy="7217920"/>
            <a:chOff x="0" y="0"/>
            <a:chExt cx="3873408" cy="1901016"/>
          </a:xfrm>
        </p:grpSpPr>
        <p:sp>
          <p:nvSpPr>
            <p:cNvPr id="5" name="Freeform 5"/>
            <p:cNvSpPr/>
            <p:nvPr/>
          </p:nvSpPr>
          <p:spPr>
            <a:xfrm>
              <a:off x="0" y="0"/>
              <a:ext cx="3873408" cy="1901016"/>
            </a:xfrm>
            <a:custGeom>
              <a:avLst/>
              <a:gdLst/>
              <a:ahLst/>
              <a:cxnLst/>
              <a:rect l="l" t="t" r="r" b="b"/>
              <a:pathLst>
                <a:path w="3873408" h="1901016">
                  <a:moveTo>
                    <a:pt x="0" y="0"/>
                  </a:moveTo>
                  <a:lnTo>
                    <a:pt x="3873408" y="0"/>
                  </a:lnTo>
                  <a:lnTo>
                    <a:pt x="3873408" y="1901016"/>
                  </a:lnTo>
                  <a:lnTo>
                    <a:pt x="0" y="1901016"/>
                  </a:lnTo>
                  <a:close/>
                </a:path>
              </a:pathLst>
            </a:custGeom>
            <a:solidFill>
              <a:srgbClr val="B7CFE4"/>
            </a:solidFill>
          </p:spPr>
          <p:txBody>
            <a:bodyPr/>
            <a:lstStyle/>
            <a:p>
              <a:endParaRPr lang="it-IT"/>
            </a:p>
          </p:txBody>
        </p:sp>
        <p:sp>
          <p:nvSpPr>
            <p:cNvPr id="6" name="TextBox 6"/>
            <p:cNvSpPr txBox="1"/>
            <p:nvPr/>
          </p:nvSpPr>
          <p:spPr>
            <a:xfrm>
              <a:off x="0" y="-19050"/>
              <a:ext cx="3873408" cy="1920066"/>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2355999" y="1874632"/>
            <a:ext cx="13881193" cy="6236970"/>
          </a:xfrm>
          <a:prstGeom prst="rect">
            <a:avLst/>
          </a:prstGeom>
        </p:spPr>
        <p:txBody>
          <a:bodyPr lIns="0" tIns="0" rIns="0" bIns="0" rtlCol="0" anchor="t">
            <a:spAutoFit/>
          </a:bodyPr>
          <a:lstStyle/>
          <a:p>
            <a:pPr>
              <a:lnSpc>
                <a:spcPts val="3119"/>
              </a:lnSpc>
              <a:spcBef>
                <a:spcPct val="0"/>
              </a:spcBef>
            </a:pPr>
            <a:r>
              <a:rPr lang="en-US" sz="2399">
                <a:solidFill>
                  <a:srgbClr val="0B1320"/>
                </a:solidFill>
                <a:latin typeface="Open Sans 2"/>
              </a:rPr>
              <a:t>Moreover, the behavior of each client is to be understood as follows: </a:t>
            </a:r>
            <a:r>
              <a:rPr lang="en-US" sz="2399">
                <a:solidFill>
                  <a:srgbClr val="0B1320"/>
                </a:solidFill>
                <a:latin typeface="Open Sans 2 Bold"/>
              </a:rPr>
              <a:t>when a client visits a store without stock, they will choose a different store.</a:t>
            </a:r>
          </a:p>
          <a:p>
            <a:pPr>
              <a:lnSpc>
                <a:spcPts val="3119"/>
              </a:lnSpc>
              <a:spcBef>
                <a:spcPct val="0"/>
              </a:spcBef>
            </a:pPr>
            <a:endParaRPr lang="en-US" sz="2399">
              <a:solidFill>
                <a:srgbClr val="0B1320"/>
              </a:solidFill>
              <a:latin typeface="Open Sans 2 Bold"/>
            </a:endParaRPr>
          </a:p>
          <a:p>
            <a:pPr>
              <a:lnSpc>
                <a:spcPts val="3119"/>
              </a:lnSpc>
              <a:spcBef>
                <a:spcPct val="0"/>
              </a:spcBef>
            </a:pPr>
            <a:r>
              <a:rPr lang="en-US" sz="2399">
                <a:solidFill>
                  <a:srgbClr val="0B1320"/>
                </a:solidFill>
                <a:latin typeface="Open Sans 2"/>
              </a:rPr>
              <a:t>The problem arises if we combine these two factors: while the clients are reallocated in the grid of stores, the null demand in some of them is ignored (since the average demand is calculated with the days with non-null demand!). In other words, the clients that left the store because it was empty are being recorded in the stores with stock, but also in the empty stores by taking the past non-null data from previous days! </a:t>
            </a:r>
          </a:p>
          <a:p>
            <a:pPr>
              <a:lnSpc>
                <a:spcPts val="3119"/>
              </a:lnSpc>
              <a:spcBef>
                <a:spcPct val="0"/>
              </a:spcBef>
            </a:pPr>
            <a:endParaRPr lang="en-US" sz="2399">
              <a:solidFill>
                <a:srgbClr val="0B1320"/>
              </a:solidFill>
              <a:latin typeface="Open Sans 2"/>
            </a:endParaRPr>
          </a:p>
          <a:p>
            <a:pPr>
              <a:lnSpc>
                <a:spcPts val="3119"/>
              </a:lnSpc>
              <a:spcBef>
                <a:spcPct val="0"/>
              </a:spcBef>
            </a:pPr>
            <a:r>
              <a:rPr lang="en-US" sz="2399">
                <a:solidFill>
                  <a:srgbClr val="0B1320"/>
                </a:solidFill>
                <a:latin typeface="Open Sans 2"/>
              </a:rPr>
              <a:t>As the simulation moves forward, the number of empty stores increases, and the </a:t>
            </a:r>
            <a:r>
              <a:rPr lang="en-US" sz="2399">
                <a:solidFill>
                  <a:srgbClr val="0B1320"/>
                </a:solidFill>
                <a:latin typeface="Open Sans 2 Bold"/>
              </a:rPr>
              <a:t>effect of “duplication” of demand</a:t>
            </a:r>
            <a:r>
              <a:rPr lang="en-US" sz="2399">
                <a:solidFill>
                  <a:srgbClr val="0B1320"/>
                </a:solidFill>
                <a:latin typeface="Open Sans 2"/>
              </a:rPr>
              <a:t> becomes more significant. </a:t>
            </a:r>
          </a:p>
          <a:p>
            <a:pPr>
              <a:lnSpc>
                <a:spcPts val="3119"/>
              </a:lnSpc>
              <a:spcBef>
                <a:spcPct val="0"/>
              </a:spcBef>
            </a:pPr>
            <a:endParaRPr lang="en-US" sz="2399">
              <a:solidFill>
                <a:srgbClr val="0B1320"/>
              </a:solidFill>
              <a:latin typeface="Open Sans 2"/>
            </a:endParaRPr>
          </a:p>
          <a:p>
            <a:pPr>
              <a:lnSpc>
                <a:spcPts val="3119"/>
              </a:lnSpc>
              <a:spcBef>
                <a:spcPct val="0"/>
              </a:spcBef>
            </a:pPr>
            <a:r>
              <a:rPr lang="en-US" sz="2399">
                <a:solidFill>
                  <a:srgbClr val="0B1320"/>
                </a:solidFill>
                <a:latin typeface="Open Sans 2"/>
              </a:rPr>
              <a:t>Additionally, this problem will exacerbate when the original dimensions of the grid are restored (with a higher number of clients), since the number of stores will become higher. In conclusion, to solve this weakness, having a high number of empty stores should be avoided. This can be achieved either by increasing the capacity and/or number of the DC or by adding safety stocks.</a:t>
            </a:r>
          </a:p>
        </p:txBody>
      </p:sp>
      <p:sp>
        <p:nvSpPr>
          <p:cNvPr id="8" name="Freeform 8"/>
          <p:cNvSpPr/>
          <p:nvPr/>
        </p:nvSpPr>
        <p:spPr>
          <a:xfrm>
            <a:off x="15086603" y="8269627"/>
            <a:ext cx="2707528" cy="1546675"/>
          </a:xfrm>
          <a:custGeom>
            <a:avLst/>
            <a:gdLst/>
            <a:ahLst/>
            <a:cxnLst/>
            <a:rect l="l" t="t" r="r" b="b"/>
            <a:pathLst>
              <a:path w="2707528" h="1546675">
                <a:moveTo>
                  <a:pt x="0" y="0"/>
                </a:moveTo>
                <a:lnTo>
                  <a:pt x="2707528" y="0"/>
                </a:lnTo>
                <a:lnTo>
                  <a:pt x="2707528" y="1546675"/>
                </a:lnTo>
                <a:lnTo>
                  <a:pt x="0" y="15466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3407869">
            <a:off x="-5734938" y="10259268"/>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Freeform 4"/>
          <p:cNvSpPr/>
          <p:nvPr/>
        </p:nvSpPr>
        <p:spPr>
          <a:xfrm>
            <a:off x="11808292" y="2181360"/>
            <a:ext cx="5191428" cy="7798811"/>
          </a:xfrm>
          <a:custGeom>
            <a:avLst/>
            <a:gdLst/>
            <a:ahLst/>
            <a:cxnLst/>
            <a:rect l="l" t="t" r="r" b="b"/>
            <a:pathLst>
              <a:path w="5191428" h="7798811">
                <a:moveTo>
                  <a:pt x="0" y="0"/>
                </a:moveTo>
                <a:lnTo>
                  <a:pt x="5191428" y="0"/>
                </a:lnTo>
                <a:lnTo>
                  <a:pt x="5191428" y="7798811"/>
                </a:lnTo>
                <a:lnTo>
                  <a:pt x="0" y="7798811"/>
                </a:lnTo>
                <a:lnTo>
                  <a:pt x="0" y="0"/>
                </a:lnTo>
                <a:close/>
              </a:path>
            </a:pathLst>
          </a:custGeom>
          <a:blipFill>
            <a:blip r:embed="rId4"/>
            <a:stretch>
              <a:fillRect l="-11820" t="-2207" b="-4248"/>
            </a:stretch>
          </a:blipFill>
        </p:spPr>
        <p:txBody>
          <a:bodyPr/>
          <a:lstStyle/>
          <a:p>
            <a:endParaRPr lang="it-IT"/>
          </a:p>
        </p:txBody>
      </p:sp>
      <p:sp>
        <p:nvSpPr>
          <p:cNvPr id="5" name="Freeform 5"/>
          <p:cNvSpPr/>
          <p:nvPr/>
        </p:nvSpPr>
        <p:spPr>
          <a:xfrm>
            <a:off x="805566" y="5363958"/>
            <a:ext cx="10000788" cy="2323381"/>
          </a:xfrm>
          <a:custGeom>
            <a:avLst/>
            <a:gdLst/>
            <a:ahLst/>
            <a:cxnLst/>
            <a:rect l="l" t="t" r="r" b="b"/>
            <a:pathLst>
              <a:path w="10000788" h="2323381">
                <a:moveTo>
                  <a:pt x="0" y="0"/>
                </a:moveTo>
                <a:lnTo>
                  <a:pt x="10000788" y="0"/>
                </a:lnTo>
                <a:lnTo>
                  <a:pt x="10000788" y="2323380"/>
                </a:lnTo>
                <a:lnTo>
                  <a:pt x="0" y="2323380"/>
                </a:lnTo>
                <a:lnTo>
                  <a:pt x="0" y="0"/>
                </a:lnTo>
                <a:close/>
              </a:path>
            </a:pathLst>
          </a:custGeom>
          <a:blipFill>
            <a:blip r:embed="rId5"/>
            <a:stretch>
              <a:fillRect t="-1729" b="-1729"/>
            </a:stretch>
          </a:blipFill>
        </p:spPr>
        <p:txBody>
          <a:bodyPr/>
          <a:lstStyle/>
          <a:p>
            <a:endParaRPr lang="it-IT"/>
          </a:p>
        </p:txBody>
      </p:sp>
      <p:sp>
        <p:nvSpPr>
          <p:cNvPr id="6" name="Freeform 6"/>
          <p:cNvSpPr/>
          <p:nvPr/>
        </p:nvSpPr>
        <p:spPr>
          <a:xfrm>
            <a:off x="805566" y="7877294"/>
            <a:ext cx="10000788" cy="2102877"/>
          </a:xfrm>
          <a:custGeom>
            <a:avLst/>
            <a:gdLst/>
            <a:ahLst/>
            <a:cxnLst/>
            <a:rect l="l" t="t" r="r" b="b"/>
            <a:pathLst>
              <a:path w="10000788" h="2102877">
                <a:moveTo>
                  <a:pt x="0" y="0"/>
                </a:moveTo>
                <a:lnTo>
                  <a:pt x="10000788" y="0"/>
                </a:lnTo>
                <a:lnTo>
                  <a:pt x="10000788" y="2102877"/>
                </a:lnTo>
                <a:lnTo>
                  <a:pt x="0" y="2102877"/>
                </a:lnTo>
                <a:lnTo>
                  <a:pt x="0" y="0"/>
                </a:lnTo>
                <a:close/>
              </a:path>
            </a:pathLst>
          </a:custGeom>
          <a:blipFill>
            <a:blip r:embed="rId6"/>
            <a:stretch>
              <a:fillRect r="-1665"/>
            </a:stretch>
          </a:blipFill>
        </p:spPr>
        <p:txBody>
          <a:bodyPr/>
          <a:lstStyle/>
          <a:p>
            <a:endParaRPr lang="it-IT"/>
          </a:p>
        </p:txBody>
      </p:sp>
      <p:sp>
        <p:nvSpPr>
          <p:cNvPr id="7" name="TextBox 7"/>
          <p:cNvSpPr txBox="1"/>
          <p:nvPr/>
        </p:nvSpPr>
        <p:spPr>
          <a:xfrm>
            <a:off x="805566" y="775178"/>
            <a:ext cx="9464680" cy="1007745"/>
          </a:xfrm>
          <a:prstGeom prst="rect">
            <a:avLst/>
          </a:prstGeom>
        </p:spPr>
        <p:txBody>
          <a:bodyPr lIns="0" tIns="0" rIns="0" bIns="0" rtlCol="0" anchor="t">
            <a:spAutoFit/>
          </a:bodyPr>
          <a:lstStyle/>
          <a:p>
            <a:pPr marL="0" lvl="0" indent="0">
              <a:lnSpc>
                <a:spcPts val="7770"/>
              </a:lnSpc>
            </a:pPr>
            <a:r>
              <a:rPr lang="en-US" sz="7400" spc="725">
                <a:solidFill>
                  <a:srgbClr val="1C3F60"/>
                </a:solidFill>
                <a:latin typeface="Open Sans 1 Bold"/>
              </a:rPr>
              <a:t>WEAKNESS 2</a:t>
            </a:r>
          </a:p>
        </p:txBody>
      </p:sp>
      <p:sp>
        <p:nvSpPr>
          <p:cNvPr id="8" name="TextBox 8"/>
          <p:cNvSpPr txBox="1"/>
          <p:nvPr/>
        </p:nvSpPr>
        <p:spPr>
          <a:xfrm>
            <a:off x="805566" y="2683373"/>
            <a:ext cx="10000788" cy="1758950"/>
          </a:xfrm>
          <a:prstGeom prst="rect">
            <a:avLst/>
          </a:prstGeom>
        </p:spPr>
        <p:txBody>
          <a:bodyPr lIns="0" tIns="0" rIns="0" bIns="0" rtlCol="0" anchor="t">
            <a:spAutoFit/>
          </a:bodyPr>
          <a:lstStyle/>
          <a:p>
            <a:pPr marL="0" lvl="0" indent="0" algn="just">
              <a:lnSpc>
                <a:spcPts val="2800"/>
              </a:lnSpc>
              <a:spcBef>
                <a:spcPct val="0"/>
              </a:spcBef>
            </a:pPr>
            <a:r>
              <a:rPr lang="en-US" sz="2000" u="none" strike="noStrike" spc="196">
                <a:solidFill>
                  <a:srgbClr val="0B1320"/>
                </a:solidFill>
                <a:latin typeface="Open Sans 1"/>
              </a:rPr>
              <a:t>Each customer receives the list of available shops. In the original version they select a random shop from that list. In the updated version all the stores are sorted according to their distance from the customer itself. The customer will visit the closest store first, then, in case of stock out, she will visit the second closest, and so 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3407869">
            <a:off x="-5938138" y="10805251"/>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Freeform 4"/>
          <p:cNvSpPr/>
          <p:nvPr/>
        </p:nvSpPr>
        <p:spPr>
          <a:xfrm>
            <a:off x="9844306" y="1589723"/>
            <a:ext cx="5057998" cy="7668577"/>
          </a:xfrm>
          <a:custGeom>
            <a:avLst/>
            <a:gdLst/>
            <a:ahLst/>
            <a:cxnLst/>
            <a:rect l="l" t="t" r="r" b="b"/>
            <a:pathLst>
              <a:path w="5057998" h="7668577">
                <a:moveTo>
                  <a:pt x="0" y="0"/>
                </a:moveTo>
                <a:lnTo>
                  <a:pt x="5057998" y="0"/>
                </a:lnTo>
                <a:lnTo>
                  <a:pt x="5057998" y="7668577"/>
                </a:lnTo>
                <a:lnTo>
                  <a:pt x="0" y="7668577"/>
                </a:lnTo>
                <a:lnTo>
                  <a:pt x="0" y="0"/>
                </a:lnTo>
                <a:close/>
              </a:path>
            </a:pathLst>
          </a:custGeom>
          <a:blipFill>
            <a:blip r:embed="rId4"/>
            <a:stretch>
              <a:fillRect/>
            </a:stretch>
          </a:blipFill>
        </p:spPr>
        <p:txBody>
          <a:bodyPr/>
          <a:lstStyle/>
          <a:p>
            <a:endParaRPr lang="it-IT"/>
          </a:p>
        </p:txBody>
      </p:sp>
      <p:sp>
        <p:nvSpPr>
          <p:cNvPr id="5" name="TextBox 5"/>
          <p:cNvSpPr txBox="1"/>
          <p:nvPr/>
        </p:nvSpPr>
        <p:spPr>
          <a:xfrm>
            <a:off x="841750" y="816740"/>
            <a:ext cx="9464680" cy="1007745"/>
          </a:xfrm>
          <a:prstGeom prst="rect">
            <a:avLst/>
          </a:prstGeom>
        </p:spPr>
        <p:txBody>
          <a:bodyPr lIns="0" tIns="0" rIns="0" bIns="0" rtlCol="0" anchor="t">
            <a:spAutoFit/>
          </a:bodyPr>
          <a:lstStyle/>
          <a:p>
            <a:pPr marL="0" lvl="0" indent="0">
              <a:lnSpc>
                <a:spcPts val="7770"/>
              </a:lnSpc>
            </a:pPr>
            <a:r>
              <a:rPr lang="en-US" sz="7400" spc="725">
                <a:solidFill>
                  <a:srgbClr val="365679"/>
                </a:solidFill>
                <a:latin typeface="Open Sans 1 Bold"/>
              </a:rPr>
              <a:t>WEAKNESS 3</a:t>
            </a:r>
          </a:p>
        </p:txBody>
      </p:sp>
      <p:sp>
        <p:nvSpPr>
          <p:cNvPr id="6" name="TextBox 6"/>
          <p:cNvSpPr txBox="1"/>
          <p:nvPr/>
        </p:nvSpPr>
        <p:spPr>
          <a:xfrm>
            <a:off x="841750" y="3756523"/>
            <a:ext cx="7364070" cy="3106420"/>
          </a:xfrm>
          <a:prstGeom prst="rect">
            <a:avLst/>
          </a:prstGeom>
        </p:spPr>
        <p:txBody>
          <a:bodyPr lIns="0" tIns="0" rIns="0" bIns="0" rtlCol="0" anchor="t">
            <a:spAutoFit/>
          </a:bodyPr>
          <a:lstStyle/>
          <a:p>
            <a:pPr marL="0" lvl="0" indent="0" algn="just">
              <a:lnSpc>
                <a:spcPts val="3079"/>
              </a:lnSpc>
              <a:spcBef>
                <a:spcPct val="0"/>
              </a:spcBef>
            </a:pPr>
            <a:r>
              <a:rPr lang="en-US" sz="2199" u="none" strike="noStrike" spc="215">
                <a:solidFill>
                  <a:srgbClr val="0B1320"/>
                </a:solidFill>
                <a:latin typeface="Open Sans 1"/>
              </a:rPr>
              <a:t>Map of the regions with the BaseScheduler: Agents are always activated in the same order, therefore the first stores activated (located in the first regions) will be always the first ones to send their requests to the distribution center (and so they will always plunder the DC), while there will be no more items left for the other stores in the DC.</a:t>
            </a:r>
          </a:p>
        </p:txBody>
      </p:sp>
      <p:sp>
        <p:nvSpPr>
          <p:cNvPr id="7" name="TextBox 7"/>
          <p:cNvSpPr txBox="1"/>
          <p:nvPr/>
        </p:nvSpPr>
        <p:spPr>
          <a:xfrm>
            <a:off x="841750" y="2111002"/>
            <a:ext cx="3208288" cy="679451"/>
          </a:xfrm>
          <a:prstGeom prst="rect">
            <a:avLst/>
          </a:prstGeom>
        </p:spPr>
        <p:txBody>
          <a:bodyPr lIns="0" tIns="0" rIns="0" bIns="0" rtlCol="0" anchor="t">
            <a:spAutoFit/>
          </a:bodyPr>
          <a:lstStyle/>
          <a:p>
            <a:pPr algn="ctr">
              <a:lnSpc>
                <a:spcPts val="5599"/>
              </a:lnSpc>
            </a:pPr>
            <a:r>
              <a:rPr lang="en-US" sz="3999">
                <a:solidFill>
                  <a:srgbClr val="365679"/>
                </a:solidFill>
                <a:latin typeface="Open Sans 1 Bold"/>
              </a:rPr>
              <a:t>Base version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12052165" y="716957"/>
            <a:ext cx="12471670" cy="5351480"/>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3407869">
            <a:off x="-4936330" y="10302792"/>
            <a:ext cx="12471670" cy="5351480"/>
          </a:xfrm>
          <a:custGeom>
            <a:avLst/>
            <a:gdLst/>
            <a:ahLst/>
            <a:cxnLst/>
            <a:rect l="l" t="t" r="r" b="b"/>
            <a:pathLst>
              <a:path w="12471670" h="5351480">
                <a:moveTo>
                  <a:pt x="0" y="0"/>
                </a:moveTo>
                <a:lnTo>
                  <a:pt x="12471669" y="0"/>
                </a:lnTo>
                <a:lnTo>
                  <a:pt x="12471669" y="5351481"/>
                </a:lnTo>
                <a:lnTo>
                  <a:pt x="0" y="5351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TextBox 4"/>
          <p:cNvSpPr txBox="1"/>
          <p:nvPr/>
        </p:nvSpPr>
        <p:spPr>
          <a:xfrm>
            <a:off x="816710" y="769787"/>
            <a:ext cx="9464680" cy="1007745"/>
          </a:xfrm>
          <a:prstGeom prst="rect">
            <a:avLst/>
          </a:prstGeom>
        </p:spPr>
        <p:txBody>
          <a:bodyPr lIns="0" tIns="0" rIns="0" bIns="0" rtlCol="0" anchor="t">
            <a:spAutoFit/>
          </a:bodyPr>
          <a:lstStyle/>
          <a:p>
            <a:pPr marL="0" lvl="0" indent="0">
              <a:lnSpc>
                <a:spcPts val="7770"/>
              </a:lnSpc>
            </a:pPr>
            <a:r>
              <a:rPr lang="en-US" sz="7400" spc="725">
                <a:solidFill>
                  <a:srgbClr val="365679"/>
                </a:solidFill>
                <a:latin typeface="Open Sans 1 Bold"/>
              </a:rPr>
              <a:t>WEAKNESS 3</a:t>
            </a:r>
          </a:p>
        </p:txBody>
      </p:sp>
      <p:sp>
        <p:nvSpPr>
          <p:cNvPr id="5" name="TextBox 5"/>
          <p:cNvSpPr txBox="1"/>
          <p:nvPr/>
        </p:nvSpPr>
        <p:spPr>
          <a:xfrm>
            <a:off x="816710" y="1993734"/>
            <a:ext cx="4183335" cy="679451"/>
          </a:xfrm>
          <a:prstGeom prst="rect">
            <a:avLst/>
          </a:prstGeom>
        </p:spPr>
        <p:txBody>
          <a:bodyPr lIns="0" tIns="0" rIns="0" bIns="0" rtlCol="0" anchor="t">
            <a:spAutoFit/>
          </a:bodyPr>
          <a:lstStyle/>
          <a:p>
            <a:pPr algn="ctr">
              <a:lnSpc>
                <a:spcPts val="5599"/>
              </a:lnSpc>
            </a:pPr>
            <a:r>
              <a:rPr lang="en-US" sz="3999">
                <a:solidFill>
                  <a:srgbClr val="365679"/>
                </a:solidFill>
                <a:latin typeface="Open Sans 1 Bold"/>
              </a:rPr>
              <a:t>Updated version</a:t>
            </a:r>
          </a:p>
        </p:txBody>
      </p:sp>
      <p:sp>
        <p:nvSpPr>
          <p:cNvPr id="6" name="Freeform 6"/>
          <p:cNvSpPr/>
          <p:nvPr/>
        </p:nvSpPr>
        <p:spPr>
          <a:xfrm>
            <a:off x="673747" y="7082711"/>
            <a:ext cx="7711775" cy="876054"/>
          </a:xfrm>
          <a:custGeom>
            <a:avLst/>
            <a:gdLst/>
            <a:ahLst/>
            <a:cxnLst/>
            <a:rect l="l" t="t" r="r" b="b"/>
            <a:pathLst>
              <a:path w="7711775" h="876054">
                <a:moveTo>
                  <a:pt x="0" y="0"/>
                </a:moveTo>
                <a:lnTo>
                  <a:pt x="7711775" y="0"/>
                </a:lnTo>
                <a:lnTo>
                  <a:pt x="7711775" y="876053"/>
                </a:lnTo>
                <a:lnTo>
                  <a:pt x="0" y="876053"/>
                </a:lnTo>
                <a:lnTo>
                  <a:pt x="0" y="0"/>
                </a:lnTo>
                <a:close/>
              </a:path>
            </a:pathLst>
          </a:custGeom>
          <a:blipFill>
            <a:blip r:embed="rId4"/>
            <a:stretch>
              <a:fillRect t="-4385" b="-4385"/>
            </a:stretch>
          </a:blipFill>
        </p:spPr>
        <p:txBody>
          <a:bodyPr/>
          <a:lstStyle/>
          <a:p>
            <a:endParaRPr lang="it-IT"/>
          </a:p>
        </p:txBody>
      </p:sp>
      <p:sp>
        <p:nvSpPr>
          <p:cNvPr id="7" name="Freeform 7"/>
          <p:cNvSpPr/>
          <p:nvPr/>
        </p:nvSpPr>
        <p:spPr>
          <a:xfrm>
            <a:off x="673747" y="8070130"/>
            <a:ext cx="7711775" cy="1687339"/>
          </a:xfrm>
          <a:custGeom>
            <a:avLst/>
            <a:gdLst/>
            <a:ahLst/>
            <a:cxnLst/>
            <a:rect l="l" t="t" r="r" b="b"/>
            <a:pathLst>
              <a:path w="7711775" h="1687339">
                <a:moveTo>
                  <a:pt x="0" y="0"/>
                </a:moveTo>
                <a:lnTo>
                  <a:pt x="7711775" y="0"/>
                </a:lnTo>
                <a:lnTo>
                  <a:pt x="7711775" y="1687339"/>
                </a:lnTo>
                <a:lnTo>
                  <a:pt x="0" y="1687339"/>
                </a:lnTo>
                <a:lnTo>
                  <a:pt x="0" y="0"/>
                </a:lnTo>
                <a:close/>
              </a:path>
            </a:pathLst>
          </a:custGeom>
          <a:blipFill>
            <a:blip r:embed="rId5"/>
            <a:stretch>
              <a:fillRect t="-4385" b="-4385"/>
            </a:stretch>
          </a:blipFill>
        </p:spPr>
        <p:txBody>
          <a:bodyPr/>
          <a:lstStyle/>
          <a:p>
            <a:endParaRPr lang="it-IT"/>
          </a:p>
        </p:txBody>
      </p:sp>
      <p:sp>
        <p:nvSpPr>
          <p:cNvPr id="8" name="TextBox 8"/>
          <p:cNvSpPr txBox="1"/>
          <p:nvPr/>
        </p:nvSpPr>
        <p:spPr>
          <a:xfrm>
            <a:off x="673747" y="3105770"/>
            <a:ext cx="7711775" cy="3521075"/>
          </a:xfrm>
          <a:prstGeom prst="rect">
            <a:avLst/>
          </a:prstGeom>
        </p:spPr>
        <p:txBody>
          <a:bodyPr lIns="0" tIns="0" rIns="0" bIns="0" rtlCol="0" anchor="t">
            <a:spAutoFit/>
          </a:bodyPr>
          <a:lstStyle/>
          <a:p>
            <a:pPr marL="0" lvl="0" indent="0" algn="just">
              <a:lnSpc>
                <a:spcPts val="2800"/>
              </a:lnSpc>
              <a:spcBef>
                <a:spcPct val="0"/>
              </a:spcBef>
            </a:pPr>
            <a:r>
              <a:rPr lang="en-US" sz="2000" u="none" strike="noStrike" spc="196">
                <a:solidFill>
                  <a:srgbClr val="0B1320"/>
                </a:solidFill>
                <a:latin typeface="Open Sans 1"/>
              </a:rPr>
              <a:t>In the original model, the agents are activated in this order:</a:t>
            </a:r>
          </a:p>
          <a:p>
            <a:pPr marL="431801" lvl="1" indent="-215900" algn="just">
              <a:lnSpc>
                <a:spcPts val="2800"/>
              </a:lnSpc>
              <a:buFont typeface="Arial"/>
              <a:buChar char="•"/>
            </a:pPr>
            <a:r>
              <a:rPr lang="en-US" sz="2000" u="none" strike="noStrike" spc="196">
                <a:solidFill>
                  <a:srgbClr val="0B1320"/>
                </a:solidFill>
                <a:latin typeface="Open Sans 1"/>
              </a:rPr>
              <a:t> Customers</a:t>
            </a:r>
          </a:p>
          <a:p>
            <a:pPr marL="431801" lvl="1" indent="-215900" algn="just">
              <a:lnSpc>
                <a:spcPts val="2800"/>
              </a:lnSpc>
              <a:buFont typeface="Arial"/>
              <a:buChar char="•"/>
            </a:pPr>
            <a:r>
              <a:rPr lang="en-US" sz="2000" u="none" strike="noStrike" spc="196">
                <a:solidFill>
                  <a:srgbClr val="0B1320"/>
                </a:solidFill>
                <a:latin typeface="Open Sans 1"/>
              </a:rPr>
              <a:t> Stores</a:t>
            </a:r>
          </a:p>
          <a:p>
            <a:pPr marL="431801" lvl="1" indent="-215900" algn="just">
              <a:lnSpc>
                <a:spcPts val="2800"/>
              </a:lnSpc>
              <a:buFont typeface="Arial"/>
              <a:buChar char="•"/>
            </a:pPr>
            <a:r>
              <a:rPr lang="en-US" sz="2000" u="none" strike="noStrike" spc="196">
                <a:solidFill>
                  <a:srgbClr val="0B1320"/>
                </a:solidFill>
                <a:latin typeface="Open Sans 1"/>
              </a:rPr>
              <a:t> Distribution Center(s)</a:t>
            </a:r>
          </a:p>
          <a:p>
            <a:pPr marL="431801" lvl="1" indent="-215900" algn="just">
              <a:lnSpc>
                <a:spcPts val="2800"/>
              </a:lnSpc>
              <a:buFont typeface="Arial"/>
              <a:buChar char="•"/>
            </a:pPr>
            <a:r>
              <a:rPr lang="en-US" sz="2000" u="none" strike="noStrike" spc="196">
                <a:solidFill>
                  <a:srgbClr val="0B1320"/>
                </a:solidFill>
                <a:latin typeface="Open Sans 1"/>
              </a:rPr>
              <a:t> Manufacturer(s)</a:t>
            </a:r>
          </a:p>
          <a:p>
            <a:pPr marL="0" lvl="0" indent="0" algn="just">
              <a:lnSpc>
                <a:spcPts val="2800"/>
              </a:lnSpc>
              <a:spcBef>
                <a:spcPct val="0"/>
              </a:spcBef>
            </a:pPr>
            <a:r>
              <a:rPr lang="en-US" sz="2000" u="none" strike="noStrike" spc="196">
                <a:solidFill>
                  <a:srgbClr val="0B1320"/>
                </a:solidFill>
                <a:latin typeface="Open Sans 1"/>
              </a:rPr>
              <a:t>To make sure that all the agents of one category are activated randomly but the different categories are always activated in the same order, we created four different schedulers, one for each category.</a:t>
            </a:r>
          </a:p>
        </p:txBody>
      </p:sp>
      <p:sp>
        <p:nvSpPr>
          <p:cNvPr id="9" name="Freeform 9"/>
          <p:cNvSpPr/>
          <p:nvPr/>
        </p:nvSpPr>
        <p:spPr>
          <a:xfrm>
            <a:off x="10281390" y="2120342"/>
            <a:ext cx="4493254" cy="6793457"/>
          </a:xfrm>
          <a:custGeom>
            <a:avLst/>
            <a:gdLst/>
            <a:ahLst/>
            <a:cxnLst/>
            <a:rect l="l" t="t" r="r" b="b"/>
            <a:pathLst>
              <a:path w="4493254" h="6793457">
                <a:moveTo>
                  <a:pt x="0" y="0"/>
                </a:moveTo>
                <a:lnTo>
                  <a:pt x="4493254" y="0"/>
                </a:lnTo>
                <a:lnTo>
                  <a:pt x="4493254" y="6793457"/>
                </a:lnTo>
                <a:lnTo>
                  <a:pt x="0" y="6793457"/>
                </a:lnTo>
                <a:lnTo>
                  <a:pt x="0" y="0"/>
                </a:lnTo>
                <a:close/>
              </a:path>
            </a:pathLst>
          </a:custGeom>
          <a:blipFill>
            <a:blip r:embed="rId6"/>
            <a:stretch>
              <a:fillRect l="-844" t="-3007" r="-844"/>
            </a:stretch>
          </a:blipFill>
        </p:spPr>
        <p:txBody>
          <a:bodyPr/>
          <a:lstStyle/>
          <a:p>
            <a:endParaRPr lang="it-IT"/>
          </a:p>
        </p:txBody>
      </p:sp>
      <p:sp>
        <p:nvSpPr>
          <p:cNvPr id="10" name="TextBox 10"/>
          <p:cNvSpPr txBox="1"/>
          <p:nvPr/>
        </p:nvSpPr>
        <p:spPr>
          <a:xfrm>
            <a:off x="10387753" y="8885224"/>
            <a:ext cx="4493254" cy="1369060"/>
          </a:xfrm>
          <a:prstGeom prst="rect">
            <a:avLst/>
          </a:prstGeom>
        </p:spPr>
        <p:txBody>
          <a:bodyPr lIns="0" tIns="0" rIns="0" bIns="0" rtlCol="0" anchor="t">
            <a:spAutoFit/>
          </a:bodyPr>
          <a:lstStyle/>
          <a:p>
            <a:pPr marL="0" lvl="0" indent="0" algn="just">
              <a:lnSpc>
                <a:spcPts val="2240"/>
              </a:lnSpc>
              <a:spcBef>
                <a:spcPct val="0"/>
              </a:spcBef>
            </a:pPr>
            <a:r>
              <a:rPr lang="en-US" sz="1600" spc="156">
                <a:solidFill>
                  <a:srgbClr val="0B1320"/>
                </a:solidFill>
                <a:latin typeface="Open Sans 1"/>
              </a:rPr>
              <a:t>the graph shows the effects of the updated version of the model and it is possible to notice that the full stores are now randomly distributed in all the space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Thin Line Repeating Curves Pattern Illustration"/>
          <p:cNvSpPr/>
          <p:nvPr/>
        </p:nvSpPr>
        <p:spPr>
          <a:xfrm rot="3407869">
            <a:off x="14213774" y="-592997"/>
            <a:ext cx="7143862" cy="3065366"/>
          </a:xfrm>
          <a:custGeom>
            <a:avLst/>
            <a:gdLst/>
            <a:ahLst/>
            <a:cxnLst/>
            <a:rect l="l" t="t" r="r" b="b"/>
            <a:pathLst>
              <a:path w="7143862" h="3065366">
                <a:moveTo>
                  <a:pt x="0" y="0"/>
                </a:moveTo>
                <a:lnTo>
                  <a:pt x="7143862" y="0"/>
                </a:lnTo>
                <a:lnTo>
                  <a:pt x="7143862" y="3065366"/>
                </a:lnTo>
                <a:lnTo>
                  <a:pt x="0" y="3065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descr="Thin Line Repeating Curves Pattern Illustration"/>
          <p:cNvSpPr/>
          <p:nvPr/>
        </p:nvSpPr>
        <p:spPr>
          <a:xfrm rot="3407869">
            <a:off x="-5066917" y="10954753"/>
            <a:ext cx="11885445" cy="5099936"/>
          </a:xfrm>
          <a:custGeom>
            <a:avLst/>
            <a:gdLst/>
            <a:ahLst/>
            <a:cxnLst/>
            <a:rect l="l" t="t" r="r" b="b"/>
            <a:pathLst>
              <a:path w="11885445" h="5099936">
                <a:moveTo>
                  <a:pt x="0" y="0"/>
                </a:moveTo>
                <a:lnTo>
                  <a:pt x="11885445" y="0"/>
                </a:lnTo>
                <a:lnTo>
                  <a:pt x="11885445" y="5099936"/>
                </a:lnTo>
                <a:lnTo>
                  <a:pt x="0" y="5099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TextBox 4"/>
          <p:cNvSpPr txBox="1"/>
          <p:nvPr/>
        </p:nvSpPr>
        <p:spPr>
          <a:xfrm>
            <a:off x="668517" y="2773793"/>
            <a:ext cx="6595145" cy="6086475"/>
          </a:xfrm>
          <a:prstGeom prst="rect">
            <a:avLst/>
          </a:prstGeom>
        </p:spPr>
        <p:txBody>
          <a:bodyPr lIns="0" tIns="0" rIns="0" bIns="0" rtlCol="0" anchor="t">
            <a:spAutoFit/>
          </a:bodyPr>
          <a:lstStyle/>
          <a:p>
            <a:pPr marL="0" lvl="0" indent="0" algn="just">
              <a:lnSpc>
                <a:spcPts val="3000"/>
              </a:lnSpc>
            </a:pPr>
            <a:r>
              <a:rPr lang="en-US" sz="2000">
                <a:solidFill>
                  <a:srgbClr val="000000"/>
                </a:solidFill>
                <a:latin typeface="Open Sans 2"/>
              </a:rPr>
              <a:t>In the original model, the panic behavior is assigned randomly every day.</a:t>
            </a:r>
          </a:p>
          <a:p>
            <a:pPr marL="0" lvl="0" indent="0" algn="just">
              <a:lnSpc>
                <a:spcPts val="3000"/>
              </a:lnSpc>
            </a:pPr>
            <a:r>
              <a:rPr lang="en-US" sz="2000">
                <a:solidFill>
                  <a:srgbClr val="000000"/>
                </a:solidFill>
                <a:latin typeface="Open Sans 2"/>
              </a:rPr>
              <a:t>In the </a:t>
            </a:r>
            <a:r>
              <a:rPr lang="en-US" sz="2000">
                <a:solidFill>
                  <a:srgbClr val="365679"/>
                </a:solidFill>
                <a:latin typeface="Open Sans 2 Bold"/>
              </a:rPr>
              <a:t>new model</a:t>
            </a:r>
            <a:r>
              <a:rPr lang="en-US" sz="2000">
                <a:solidFill>
                  <a:srgbClr val="000000"/>
                </a:solidFill>
                <a:latin typeface="Open Sans 2"/>
              </a:rPr>
              <a:t>  a </a:t>
            </a:r>
            <a:r>
              <a:rPr lang="en-US" sz="2000">
                <a:solidFill>
                  <a:srgbClr val="000000"/>
                </a:solidFill>
                <a:latin typeface="Open Sans 2 Bold"/>
              </a:rPr>
              <a:t>random assignment</a:t>
            </a:r>
            <a:r>
              <a:rPr lang="en-US" sz="2000">
                <a:solidFill>
                  <a:srgbClr val="000000"/>
                </a:solidFill>
                <a:latin typeface="Open Sans 2"/>
              </a:rPr>
              <a:t> of the panic behavior takes place only in the </a:t>
            </a:r>
            <a:r>
              <a:rPr lang="en-US" sz="2000">
                <a:solidFill>
                  <a:srgbClr val="000000"/>
                </a:solidFill>
                <a:latin typeface="Open Sans 2 Bold"/>
              </a:rPr>
              <a:t>first day</a:t>
            </a:r>
            <a:r>
              <a:rPr lang="en-US" sz="2000">
                <a:solidFill>
                  <a:srgbClr val="000000"/>
                </a:solidFill>
                <a:latin typeface="Open Sans 2"/>
              </a:rPr>
              <a:t> of the pandemic.</a:t>
            </a:r>
          </a:p>
          <a:p>
            <a:pPr marL="0" lvl="0" indent="0" algn="just">
              <a:lnSpc>
                <a:spcPts val="3000"/>
              </a:lnSpc>
            </a:pPr>
            <a:endParaRPr lang="en-US" sz="2000">
              <a:solidFill>
                <a:srgbClr val="000000"/>
              </a:solidFill>
              <a:latin typeface="Open Sans 2"/>
            </a:endParaRPr>
          </a:p>
          <a:p>
            <a:pPr marL="0" lvl="0" indent="0" algn="just">
              <a:lnSpc>
                <a:spcPts val="3000"/>
              </a:lnSpc>
            </a:pPr>
            <a:r>
              <a:rPr lang="en-US" sz="2000">
                <a:solidFill>
                  <a:srgbClr val="000000"/>
                </a:solidFill>
                <a:latin typeface="Open Sans 2"/>
              </a:rPr>
              <a:t>From this point, harnessing the potential of agent-based simulation, the panic behavior is modeled based on Customer-Store interaction during the pandemic:</a:t>
            </a:r>
          </a:p>
          <a:p>
            <a:pPr marL="0" lvl="0" indent="0" algn="just">
              <a:lnSpc>
                <a:spcPts val="3000"/>
              </a:lnSpc>
            </a:pPr>
            <a:endParaRPr lang="en-US" sz="2000">
              <a:solidFill>
                <a:srgbClr val="000000"/>
              </a:solidFill>
              <a:latin typeface="Open Sans 2"/>
            </a:endParaRPr>
          </a:p>
          <a:p>
            <a:pPr marL="431801" lvl="1" indent="-215900" algn="just">
              <a:lnSpc>
                <a:spcPts val="3000"/>
              </a:lnSpc>
              <a:buFont typeface="Arial"/>
              <a:buChar char="•"/>
            </a:pPr>
            <a:r>
              <a:rPr lang="en-US" sz="2000">
                <a:solidFill>
                  <a:srgbClr val="000000"/>
                </a:solidFill>
                <a:latin typeface="Open Sans 2"/>
              </a:rPr>
              <a:t>If they visit a store in </a:t>
            </a:r>
            <a:r>
              <a:rPr lang="en-US" sz="2000">
                <a:solidFill>
                  <a:srgbClr val="000000"/>
                </a:solidFill>
                <a:latin typeface="Open Sans 2 Bold"/>
              </a:rPr>
              <a:t>stock-out</a:t>
            </a:r>
            <a:r>
              <a:rPr lang="en-US" sz="2000">
                <a:solidFill>
                  <a:srgbClr val="000000"/>
                </a:solidFill>
                <a:latin typeface="Open Sans 2"/>
              </a:rPr>
              <a:t>  → </a:t>
            </a:r>
            <a:r>
              <a:rPr lang="en-US" sz="2000">
                <a:solidFill>
                  <a:srgbClr val="FF3131"/>
                </a:solidFill>
                <a:latin typeface="Open Sans 2 Bold"/>
              </a:rPr>
              <a:t>PANIC</a:t>
            </a:r>
          </a:p>
          <a:p>
            <a:pPr marL="431801" lvl="1" indent="-215900" algn="just">
              <a:lnSpc>
                <a:spcPts val="3000"/>
              </a:lnSpc>
              <a:buFont typeface="Arial"/>
              <a:buChar char="•"/>
            </a:pPr>
            <a:r>
              <a:rPr lang="en-US" sz="2000">
                <a:solidFill>
                  <a:srgbClr val="000000"/>
                </a:solidFill>
                <a:latin typeface="Open Sans 2"/>
              </a:rPr>
              <a:t>If they visit a store with some</a:t>
            </a:r>
            <a:r>
              <a:rPr lang="en-US" sz="2000">
                <a:solidFill>
                  <a:srgbClr val="000000"/>
                </a:solidFill>
                <a:latin typeface="Open Sans 2 Bold"/>
              </a:rPr>
              <a:t> inventory</a:t>
            </a:r>
            <a:r>
              <a:rPr lang="en-US" sz="2000">
                <a:solidFill>
                  <a:srgbClr val="000000"/>
                </a:solidFill>
                <a:latin typeface="Open Sans 2"/>
              </a:rPr>
              <a:t> → </a:t>
            </a:r>
            <a:r>
              <a:rPr lang="en-US" sz="2000">
                <a:solidFill>
                  <a:srgbClr val="7ED957"/>
                </a:solidFill>
                <a:latin typeface="Open Sans 2 Bold"/>
              </a:rPr>
              <a:t>BACK TO REGULAR BEHAVIOR</a:t>
            </a:r>
          </a:p>
          <a:p>
            <a:pPr algn="just">
              <a:lnSpc>
                <a:spcPts val="3000"/>
              </a:lnSpc>
            </a:pPr>
            <a:endParaRPr lang="en-US" sz="2000">
              <a:solidFill>
                <a:srgbClr val="7ED957"/>
              </a:solidFill>
              <a:latin typeface="Open Sans 2 Bold"/>
            </a:endParaRPr>
          </a:p>
          <a:p>
            <a:pPr marL="0" lvl="0" indent="0" algn="just">
              <a:lnSpc>
                <a:spcPts val="3000"/>
              </a:lnSpc>
            </a:pPr>
            <a:r>
              <a:rPr lang="en-US" sz="2000">
                <a:solidFill>
                  <a:srgbClr val="000000"/>
                </a:solidFill>
                <a:latin typeface="Open Sans 2"/>
              </a:rPr>
              <a:t>After the pandemic, all customers go back to regular behaviour.</a:t>
            </a:r>
          </a:p>
        </p:txBody>
      </p:sp>
      <p:sp>
        <p:nvSpPr>
          <p:cNvPr id="5" name="TextBox 5"/>
          <p:cNvSpPr txBox="1"/>
          <p:nvPr/>
        </p:nvSpPr>
        <p:spPr>
          <a:xfrm>
            <a:off x="668517" y="808787"/>
            <a:ext cx="8637004" cy="1114425"/>
          </a:xfrm>
          <a:prstGeom prst="rect">
            <a:avLst/>
          </a:prstGeom>
        </p:spPr>
        <p:txBody>
          <a:bodyPr lIns="0" tIns="0" rIns="0" bIns="0" rtlCol="0" anchor="t">
            <a:spAutoFit/>
          </a:bodyPr>
          <a:lstStyle/>
          <a:p>
            <a:pPr marL="0" lvl="0" indent="0" algn="just">
              <a:lnSpc>
                <a:spcPts val="8880"/>
              </a:lnSpc>
              <a:spcBef>
                <a:spcPct val="0"/>
              </a:spcBef>
            </a:pPr>
            <a:r>
              <a:rPr lang="en-US" sz="7400" strike="noStrike" spc="725">
                <a:solidFill>
                  <a:srgbClr val="365679"/>
                </a:solidFill>
                <a:latin typeface="Open Sans 2 Bold"/>
              </a:rPr>
              <a:t>WEAKNESS 4</a:t>
            </a:r>
          </a:p>
        </p:txBody>
      </p:sp>
      <p:grpSp>
        <p:nvGrpSpPr>
          <p:cNvPr id="6" name="Group 6"/>
          <p:cNvGrpSpPr/>
          <p:nvPr/>
        </p:nvGrpSpPr>
        <p:grpSpPr>
          <a:xfrm>
            <a:off x="7801404" y="3444879"/>
            <a:ext cx="9969992" cy="4388471"/>
            <a:chOff x="0" y="0"/>
            <a:chExt cx="13293323" cy="5851295"/>
          </a:xfrm>
        </p:grpSpPr>
        <p:sp>
          <p:nvSpPr>
            <p:cNvPr id="7" name="Freeform 7"/>
            <p:cNvSpPr/>
            <p:nvPr/>
          </p:nvSpPr>
          <p:spPr>
            <a:xfrm>
              <a:off x="0" y="0"/>
              <a:ext cx="13293323" cy="5851295"/>
            </a:xfrm>
            <a:custGeom>
              <a:avLst/>
              <a:gdLst/>
              <a:ahLst/>
              <a:cxnLst/>
              <a:rect l="l" t="t" r="r" b="b"/>
              <a:pathLst>
                <a:path w="13293323" h="5851295">
                  <a:moveTo>
                    <a:pt x="0" y="0"/>
                  </a:moveTo>
                  <a:lnTo>
                    <a:pt x="13293323" y="0"/>
                  </a:lnTo>
                  <a:lnTo>
                    <a:pt x="13293323" y="5851295"/>
                  </a:lnTo>
                  <a:lnTo>
                    <a:pt x="0" y="5851295"/>
                  </a:lnTo>
                  <a:lnTo>
                    <a:pt x="0" y="0"/>
                  </a:lnTo>
                  <a:close/>
                </a:path>
              </a:pathLst>
            </a:custGeom>
            <a:blipFill>
              <a:blip r:embed="rId4"/>
              <a:stretch>
                <a:fillRect/>
              </a:stretch>
            </a:blipFill>
          </p:spPr>
          <p:txBody>
            <a:bodyPr/>
            <a:lstStyle/>
            <a:p>
              <a:endParaRPr lang="it-IT"/>
            </a:p>
          </p:txBody>
        </p:sp>
        <p:grpSp>
          <p:nvGrpSpPr>
            <p:cNvPr id="8" name="Group 8"/>
            <p:cNvGrpSpPr/>
            <p:nvPr/>
          </p:nvGrpSpPr>
          <p:grpSpPr>
            <a:xfrm>
              <a:off x="1171273" y="2925647"/>
              <a:ext cx="11878668" cy="621837"/>
              <a:chOff x="0" y="0"/>
              <a:chExt cx="3015302" cy="157848"/>
            </a:xfrm>
          </p:grpSpPr>
          <p:sp>
            <p:nvSpPr>
              <p:cNvPr id="9" name="Freeform 9"/>
              <p:cNvSpPr/>
              <p:nvPr/>
            </p:nvSpPr>
            <p:spPr>
              <a:xfrm>
                <a:off x="0" y="0"/>
                <a:ext cx="3015302" cy="157848"/>
              </a:xfrm>
              <a:custGeom>
                <a:avLst/>
                <a:gdLst/>
                <a:ahLst/>
                <a:cxnLst/>
                <a:rect l="l" t="t" r="r" b="b"/>
                <a:pathLst>
                  <a:path w="3015302" h="157848">
                    <a:moveTo>
                      <a:pt x="0" y="0"/>
                    </a:moveTo>
                    <a:lnTo>
                      <a:pt x="3015302" y="0"/>
                    </a:lnTo>
                    <a:lnTo>
                      <a:pt x="3015302" y="157848"/>
                    </a:lnTo>
                    <a:lnTo>
                      <a:pt x="0" y="157848"/>
                    </a:lnTo>
                    <a:close/>
                  </a:path>
                </a:pathLst>
              </a:custGeom>
              <a:solidFill>
                <a:srgbClr val="000000">
                  <a:alpha val="0"/>
                </a:srgbClr>
              </a:solidFill>
              <a:ln w="38100" cap="sq">
                <a:solidFill>
                  <a:srgbClr val="FF3131"/>
                </a:solidFill>
                <a:prstDash val="solid"/>
                <a:miter/>
              </a:ln>
            </p:spPr>
            <p:txBody>
              <a:bodyPr/>
              <a:lstStyle/>
              <a:p>
                <a:endParaRPr lang="it-IT"/>
              </a:p>
            </p:txBody>
          </p:sp>
          <p:sp>
            <p:nvSpPr>
              <p:cNvPr id="10" name="TextBox 10"/>
              <p:cNvSpPr txBox="1"/>
              <p:nvPr/>
            </p:nvSpPr>
            <p:spPr>
              <a:xfrm>
                <a:off x="0" y="-9525"/>
                <a:ext cx="3015302" cy="167373"/>
              </a:xfrm>
              <a:prstGeom prst="rect">
                <a:avLst/>
              </a:prstGeom>
            </p:spPr>
            <p:txBody>
              <a:bodyPr lIns="50800" tIns="50800" rIns="50800" bIns="50800" rtlCol="0" anchor="ctr"/>
              <a:lstStyle/>
              <a:p>
                <a:pPr algn="ctr">
                  <a:lnSpc>
                    <a:spcPts val="2860"/>
                  </a:lnSpc>
                </a:pPr>
                <a:endParaRPr/>
              </a:p>
            </p:txBody>
          </p:sp>
        </p:grpSp>
        <p:grpSp>
          <p:nvGrpSpPr>
            <p:cNvPr id="11" name="Group 11"/>
            <p:cNvGrpSpPr/>
            <p:nvPr/>
          </p:nvGrpSpPr>
          <p:grpSpPr>
            <a:xfrm>
              <a:off x="1171273" y="4042595"/>
              <a:ext cx="11878668" cy="796169"/>
              <a:chOff x="0" y="0"/>
              <a:chExt cx="3015302" cy="202101"/>
            </a:xfrm>
          </p:grpSpPr>
          <p:sp>
            <p:nvSpPr>
              <p:cNvPr id="12" name="Freeform 12"/>
              <p:cNvSpPr/>
              <p:nvPr/>
            </p:nvSpPr>
            <p:spPr>
              <a:xfrm>
                <a:off x="0" y="0"/>
                <a:ext cx="3015302" cy="202101"/>
              </a:xfrm>
              <a:custGeom>
                <a:avLst/>
                <a:gdLst/>
                <a:ahLst/>
                <a:cxnLst/>
                <a:rect l="l" t="t" r="r" b="b"/>
                <a:pathLst>
                  <a:path w="3015302" h="202101">
                    <a:moveTo>
                      <a:pt x="0" y="0"/>
                    </a:moveTo>
                    <a:lnTo>
                      <a:pt x="3015302" y="0"/>
                    </a:lnTo>
                    <a:lnTo>
                      <a:pt x="3015302" y="202101"/>
                    </a:lnTo>
                    <a:lnTo>
                      <a:pt x="0" y="202101"/>
                    </a:lnTo>
                    <a:close/>
                  </a:path>
                </a:pathLst>
              </a:custGeom>
              <a:solidFill>
                <a:srgbClr val="000000">
                  <a:alpha val="0"/>
                </a:srgbClr>
              </a:solidFill>
              <a:ln w="38100" cap="sq">
                <a:solidFill>
                  <a:srgbClr val="FF3131"/>
                </a:solidFill>
                <a:prstDash val="solid"/>
                <a:miter/>
              </a:ln>
            </p:spPr>
            <p:txBody>
              <a:bodyPr/>
              <a:lstStyle/>
              <a:p>
                <a:endParaRPr lang="it-IT"/>
              </a:p>
            </p:txBody>
          </p:sp>
          <p:sp>
            <p:nvSpPr>
              <p:cNvPr id="13" name="TextBox 13"/>
              <p:cNvSpPr txBox="1"/>
              <p:nvPr/>
            </p:nvSpPr>
            <p:spPr>
              <a:xfrm>
                <a:off x="0" y="-9525"/>
                <a:ext cx="3015302" cy="211626"/>
              </a:xfrm>
              <a:prstGeom prst="rect">
                <a:avLst/>
              </a:prstGeom>
            </p:spPr>
            <p:txBody>
              <a:bodyPr lIns="50800" tIns="50800" rIns="50800" bIns="50800" rtlCol="0" anchor="ctr"/>
              <a:lstStyle/>
              <a:p>
                <a:pPr algn="ctr">
                  <a:lnSpc>
                    <a:spcPts val="2860"/>
                  </a:lnSpc>
                </a:pPr>
                <a:endParaRPr/>
              </a:p>
            </p:txBody>
          </p:sp>
        </p:grpSp>
      </p:grpSp>
      <p:sp>
        <p:nvSpPr>
          <p:cNvPr id="14" name="TextBox 14"/>
          <p:cNvSpPr txBox="1"/>
          <p:nvPr/>
        </p:nvSpPr>
        <p:spPr>
          <a:xfrm>
            <a:off x="8366843" y="8181340"/>
            <a:ext cx="8839115" cy="143891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ns 2 Bold"/>
              </a:rPr>
              <a:t>Increased realism:</a:t>
            </a:r>
            <a:r>
              <a:rPr lang="en-US" sz="2199">
                <a:solidFill>
                  <a:srgbClr val="000000"/>
                </a:solidFill>
                <a:latin typeface="Open Sans 2"/>
              </a:rPr>
              <a:t> because of this rule, customers can now influence each other. In other words, now the number of panicked people is not fixed but the panic will spread from a few customers to many of them.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Thin Line Abstract  Shape Illustration"/>
          <p:cNvSpPr/>
          <p:nvPr/>
        </p:nvSpPr>
        <p:spPr>
          <a:xfrm>
            <a:off x="-2004801" y="-4956795"/>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flipH="1">
            <a:off x="16073718" y="-3082658"/>
            <a:ext cx="5335801" cy="6165316"/>
          </a:xfrm>
          <a:custGeom>
            <a:avLst/>
            <a:gdLst/>
            <a:ahLst/>
            <a:cxnLst/>
            <a:rect l="l" t="t" r="r" b="b"/>
            <a:pathLst>
              <a:path w="5335801" h="6165316">
                <a:moveTo>
                  <a:pt x="5335801" y="0"/>
                </a:moveTo>
                <a:lnTo>
                  <a:pt x="0" y="0"/>
                </a:lnTo>
                <a:lnTo>
                  <a:pt x="0" y="6165316"/>
                </a:lnTo>
                <a:lnTo>
                  <a:pt x="5335801" y="6165316"/>
                </a:lnTo>
                <a:lnTo>
                  <a:pt x="533580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4" name="Group 4"/>
          <p:cNvGrpSpPr/>
          <p:nvPr/>
        </p:nvGrpSpPr>
        <p:grpSpPr>
          <a:xfrm>
            <a:off x="9441273" y="6273169"/>
            <a:ext cx="7865231" cy="3412671"/>
            <a:chOff x="0" y="0"/>
            <a:chExt cx="2071501" cy="898811"/>
          </a:xfrm>
        </p:grpSpPr>
        <p:sp>
          <p:nvSpPr>
            <p:cNvPr id="5" name="Freeform 5"/>
            <p:cNvSpPr/>
            <p:nvPr/>
          </p:nvSpPr>
          <p:spPr>
            <a:xfrm>
              <a:off x="0" y="0"/>
              <a:ext cx="2071501" cy="898811"/>
            </a:xfrm>
            <a:custGeom>
              <a:avLst/>
              <a:gdLst/>
              <a:ahLst/>
              <a:cxnLst/>
              <a:rect l="l" t="t" r="r" b="b"/>
              <a:pathLst>
                <a:path w="2071501" h="898811">
                  <a:moveTo>
                    <a:pt x="0" y="0"/>
                  </a:moveTo>
                  <a:lnTo>
                    <a:pt x="2071501" y="0"/>
                  </a:lnTo>
                  <a:lnTo>
                    <a:pt x="2071501" y="898811"/>
                  </a:lnTo>
                  <a:lnTo>
                    <a:pt x="0" y="898811"/>
                  </a:lnTo>
                  <a:close/>
                </a:path>
              </a:pathLst>
            </a:custGeom>
            <a:solidFill>
              <a:srgbClr val="B7CFE4"/>
            </a:solidFill>
          </p:spPr>
          <p:txBody>
            <a:bodyPr/>
            <a:lstStyle/>
            <a:p>
              <a:endParaRPr lang="it-IT"/>
            </a:p>
          </p:txBody>
        </p:sp>
        <p:sp>
          <p:nvSpPr>
            <p:cNvPr id="6" name="TextBox 6"/>
            <p:cNvSpPr txBox="1"/>
            <p:nvPr/>
          </p:nvSpPr>
          <p:spPr>
            <a:xfrm>
              <a:off x="0" y="-19050"/>
              <a:ext cx="2071501" cy="917861"/>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9644020" y="7082244"/>
            <a:ext cx="5296743" cy="688025"/>
          </a:xfrm>
          <a:custGeom>
            <a:avLst/>
            <a:gdLst/>
            <a:ahLst/>
            <a:cxnLst/>
            <a:rect l="l" t="t" r="r" b="b"/>
            <a:pathLst>
              <a:path w="5296743" h="688025">
                <a:moveTo>
                  <a:pt x="0" y="0"/>
                </a:moveTo>
                <a:lnTo>
                  <a:pt x="5296743" y="0"/>
                </a:lnTo>
                <a:lnTo>
                  <a:pt x="5296743" y="688026"/>
                </a:lnTo>
                <a:lnTo>
                  <a:pt x="0" y="688026"/>
                </a:lnTo>
                <a:lnTo>
                  <a:pt x="0" y="0"/>
                </a:lnTo>
                <a:close/>
              </a:path>
            </a:pathLst>
          </a:custGeom>
          <a:blipFill>
            <a:blip r:embed="rId6"/>
            <a:stretch>
              <a:fillRect b="-2646"/>
            </a:stretch>
          </a:blipFill>
        </p:spPr>
        <p:txBody>
          <a:bodyPr/>
          <a:lstStyle/>
          <a:p>
            <a:endParaRPr lang="it-IT"/>
          </a:p>
        </p:txBody>
      </p:sp>
      <p:sp>
        <p:nvSpPr>
          <p:cNvPr id="8" name="Freeform 8"/>
          <p:cNvSpPr/>
          <p:nvPr/>
        </p:nvSpPr>
        <p:spPr>
          <a:xfrm>
            <a:off x="9644020" y="8673242"/>
            <a:ext cx="7444373" cy="751772"/>
          </a:xfrm>
          <a:custGeom>
            <a:avLst/>
            <a:gdLst/>
            <a:ahLst/>
            <a:cxnLst/>
            <a:rect l="l" t="t" r="r" b="b"/>
            <a:pathLst>
              <a:path w="7444373" h="751772">
                <a:moveTo>
                  <a:pt x="0" y="0"/>
                </a:moveTo>
                <a:lnTo>
                  <a:pt x="7444372" y="0"/>
                </a:lnTo>
                <a:lnTo>
                  <a:pt x="7444372" y="751772"/>
                </a:lnTo>
                <a:lnTo>
                  <a:pt x="0" y="751772"/>
                </a:lnTo>
                <a:lnTo>
                  <a:pt x="0" y="0"/>
                </a:lnTo>
                <a:close/>
              </a:path>
            </a:pathLst>
          </a:custGeom>
          <a:blipFill>
            <a:blip r:embed="rId7"/>
            <a:stretch>
              <a:fillRect/>
            </a:stretch>
          </a:blipFill>
        </p:spPr>
        <p:txBody>
          <a:bodyPr/>
          <a:lstStyle/>
          <a:p>
            <a:endParaRPr lang="it-IT"/>
          </a:p>
        </p:txBody>
      </p:sp>
      <p:sp>
        <p:nvSpPr>
          <p:cNvPr id="9" name="AutoShape 9"/>
          <p:cNvSpPr/>
          <p:nvPr/>
        </p:nvSpPr>
        <p:spPr>
          <a:xfrm>
            <a:off x="8597583" y="8050942"/>
            <a:ext cx="862741" cy="0"/>
          </a:xfrm>
          <a:prstGeom prst="line">
            <a:avLst/>
          </a:prstGeom>
          <a:ln w="76200" cap="flat">
            <a:solidFill>
              <a:srgbClr val="0C65DB"/>
            </a:solidFill>
            <a:prstDash val="solid"/>
            <a:headEnd type="none" w="sm" len="sm"/>
            <a:tailEnd type="arrow" w="med" len="sm"/>
          </a:ln>
        </p:spPr>
        <p:txBody>
          <a:bodyPr/>
          <a:lstStyle/>
          <a:p>
            <a:endParaRPr lang="it-IT"/>
          </a:p>
        </p:txBody>
      </p:sp>
      <p:sp>
        <p:nvSpPr>
          <p:cNvPr id="10" name="Freeform 10"/>
          <p:cNvSpPr/>
          <p:nvPr/>
        </p:nvSpPr>
        <p:spPr>
          <a:xfrm>
            <a:off x="9493815" y="312322"/>
            <a:ext cx="5957237" cy="3553928"/>
          </a:xfrm>
          <a:custGeom>
            <a:avLst/>
            <a:gdLst/>
            <a:ahLst/>
            <a:cxnLst/>
            <a:rect l="l" t="t" r="r" b="b"/>
            <a:pathLst>
              <a:path w="5957237" h="3553928">
                <a:moveTo>
                  <a:pt x="0" y="0"/>
                </a:moveTo>
                <a:lnTo>
                  <a:pt x="5957237" y="0"/>
                </a:lnTo>
                <a:lnTo>
                  <a:pt x="5957237" y="3553928"/>
                </a:lnTo>
                <a:lnTo>
                  <a:pt x="0" y="3553928"/>
                </a:lnTo>
                <a:lnTo>
                  <a:pt x="0" y="0"/>
                </a:lnTo>
                <a:close/>
              </a:path>
            </a:pathLst>
          </a:custGeom>
          <a:blipFill>
            <a:blip r:embed="rId8"/>
            <a:stretch>
              <a:fillRect/>
            </a:stretch>
          </a:blipFill>
        </p:spPr>
        <p:txBody>
          <a:bodyPr/>
          <a:lstStyle/>
          <a:p>
            <a:endParaRPr lang="it-IT"/>
          </a:p>
        </p:txBody>
      </p:sp>
      <p:sp>
        <p:nvSpPr>
          <p:cNvPr id="11" name="TextBox 11"/>
          <p:cNvSpPr txBox="1"/>
          <p:nvPr/>
        </p:nvSpPr>
        <p:spPr>
          <a:xfrm>
            <a:off x="648648" y="772610"/>
            <a:ext cx="7846882" cy="949579"/>
          </a:xfrm>
          <a:prstGeom prst="rect">
            <a:avLst/>
          </a:prstGeom>
        </p:spPr>
        <p:txBody>
          <a:bodyPr lIns="0" tIns="0" rIns="0" bIns="0" rtlCol="0" anchor="t">
            <a:spAutoFit/>
          </a:bodyPr>
          <a:lstStyle/>
          <a:p>
            <a:pPr marL="0" lvl="0" indent="0">
              <a:lnSpc>
                <a:spcPts val="7178"/>
              </a:lnSpc>
            </a:pPr>
            <a:r>
              <a:rPr lang="en-US" sz="7400" spc="725">
                <a:solidFill>
                  <a:srgbClr val="365679"/>
                </a:solidFill>
                <a:latin typeface="Open Sans 1 Bold"/>
              </a:rPr>
              <a:t>WEAKNESS 5</a:t>
            </a:r>
          </a:p>
        </p:txBody>
      </p:sp>
      <p:sp>
        <p:nvSpPr>
          <p:cNvPr id="12" name="TextBox 12"/>
          <p:cNvSpPr txBox="1"/>
          <p:nvPr/>
        </p:nvSpPr>
        <p:spPr>
          <a:xfrm>
            <a:off x="648648" y="2859959"/>
            <a:ext cx="7846882" cy="641350"/>
          </a:xfrm>
          <a:prstGeom prst="rect">
            <a:avLst/>
          </a:prstGeom>
        </p:spPr>
        <p:txBody>
          <a:bodyPr lIns="0" tIns="0" rIns="0" bIns="0" rtlCol="0" anchor="t">
            <a:spAutoFit/>
          </a:bodyPr>
          <a:lstStyle/>
          <a:p>
            <a:pPr marL="0" lvl="0" indent="0">
              <a:lnSpc>
                <a:spcPts val="2599"/>
              </a:lnSpc>
            </a:pPr>
            <a:r>
              <a:rPr lang="en-US" sz="1999">
                <a:solidFill>
                  <a:srgbClr val="000000"/>
                </a:solidFill>
                <a:latin typeface="Open Sans 2"/>
              </a:rPr>
              <a:t>The Performance indicators we decided to consider besides the Item Fill Rate are:</a:t>
            </a:r>
          </a:p>
        </p:txBody>
      </p:sp>
      <p:sp>
        <p:nvSpPr>
          <p:cNvPr id="13" name="TextBox 13"/>
          <p:cNvSpPr txBox="1"/>
          <p:nvPr/>
        </p:nvSpPr>
        <p:spPr>
          <a:xfrm>
            <a:off x="648648" y="3837675"/>
            <a:ext cx="7846882" cy="1946275"/>
          </a:xfrm>
          <a:prstGeom prst="rect">
            <a:avLst/>
          </a:prstGeom>
        </p:spPr>
        <p:txBody>
          <a:bodyPr lIns="0" tIns="0" rIns="0" bIns="0" rtlCol="0" anchor="t">
            <a:spAutoFit/>
          </a:bodyPr>
          <a:lstStyle/>
          <a:p>
            <a:pPr marL="0" lvl="0" indent="0" algn="just">
              <a:lnSpc>
                <a:spcPts val="2600"/>
              </a:lnSpc>
            </a:pPr>
            <a:r>
              <a:rPr lang="en-US" sz="2000">
                <a:solidFill>
                  <a:srgbClr val="0C65DB"/>
                </a:solidFill>
                <a:latin typeface="Open Sans 2 Bold"/>
              </a:rPr>
              <a:t>Total time of full recovery:</a:t>
            </a:r>
            <a:r>
              <a:rPr lang="en-US" sz="2000">
                <a:solidFill>
                  <a:srgbClr val="000000"/>
                </a:solidFill>
                <a:latin typeface="Open Sans 2"/>
              </a:rPr>
              <a:t>  Even if the focus of the original   model is to simulate the behavior of supply chain following a disruptive event there is no direct indicator to measure resilience, we believe that the total time of full recovery represents a reliable proxy of a system capability to minimize the damage of unpredictable events.</a:t>
            </a:r>
          </a:p>
        </p:txBody>
      </p:sp>
      <p:sp>
        <p:nvSpPr>
          <p:cNvPr id="14" name="TextBox 14"/>
          <p:cNvSpPr txBox="1"/>
          <p:nvPr/>
        </p:nvSpPr>
        <p:spPr>
          <a:xfrm>
            <a:off x="648648" y="6444165"/>
            <a:ext cx="7846882" cy="2917825"/>
          </a:xfrm>
          <a:prstGeom prst="rect">
            <a:avLst/>
          </a:prstGeom>
        </p:spPr>
        <p:txBody>
          <a:bodyPr lIns="0" tIns="0" rIns="0" bIns="0" rtlCol="0" anchor="t">
            <a:spAutoFit/>
          </a:bodyPr>
          <a:lstStyle/>
          <a:p>
            <a:pPr marL="0" lvl="0" indent="0" algn="just">
              <a:lnSpc>
                <a:spcPts val="2600"/>
              </a:lnSpc>
            </a:pPr>
            <a:r>
              <a:rPr lang="en-US" sz="2000">
                <a:solidFill>
                  <a:srgbClr val="0C65DB"/>
                </a:solidFill>
                <a:latin typeface="Open Sans 2 Bold"/>
              </a:rPr>
              <a:t>Number of satisfied customer:</a:t>
            </a:r>
            <a:r>
              <a:rPr lang="en-US" sz="2000">
                <a:solidFill>
                  <a:srgbClr val="000000"/>
                </a:solidFill>
                <a:latin typeface="Open Sans 2"/>
              </a:rPr>
              <a:t> The  final objective of a supply chain is to deliver a service level to it’s customer, so tracking their level of satisfaction it’s key to understand how the system is behaving. For retail products, like pasta, the customer will not wait for the next batch to arrive so they move on to the next one until they can satisfy there needs. Therefore we decided to consider a customer as satisfied if it’s able to fulfil it’s need  (even if he needs  to visit more than one store), otherwise the customer it’s going to be considered as unsatisfied.</a:t>
            </a:r>
          </a:p>
        </p:txBody>
      </p:sp>
      <p:sp>
        <p:nvSpPr>
          <p:cNvPr id="15" name="TextBox 15"/>
          <p:cNvSpPr txBox="1"/>
          <p:nvPr/>
        </p:nvSpPr>
        <p:spPr>
          <a:xfrm>
            <a:off x="648648" y="1852196"/>
            <a:ext cx="5317554" cy="679451"/>
          </a:xfrm>
          <a:prstGeom prst="rect">
            <a:avLst/>
          </a:prstGeom>
        </p:spPr>
        <p:txBody>
          <a:bodyPr lIns="0" tIns="0" rIns="0" bIns="0" rtlCol="0" anchor="t">
            <a:spAutoFit/>
          </a:bodyPr>
          <a:lstStyle/>
          <a:p>
            <a:pPr algn="ctr">
              <a:lnSpc>
                <a:spcPts val="5599"/>
              </a:lnSpc>
            </a:pPr>
            <a:r>
              <a:rPr lang="en-US" sz="3999">
                <a:solidFill>
                  <a:srgbClr val="365679"/>
                </a:solidFill>
                <a:latin typeface="Open Sans 1 Bold"/>
              </a:rPr>
              <a:t>Additional indicators</a:t>
            </a:r>
          </a:p>
        </p:txBody>
      </p:sp>
      <p:sp>
        <p:nvSpPr>
          <p:cNvPr id="16" name="TextBox 16"/>
          <p:cNvSpPr txBox="1"/>
          <p:nvPr/>
        </p:nvSpPr>
        <p:spPr>
          <a:xfrm>
            <a:off x="9644020" y="6431369"/>
            <a:ext cx="5296743" cy="65087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Open Sans 2"/>
              </a:rPr>
              <a:t>Global array to keep track of the satisfied customers in every step</a:t>
            </a:r>
          </a:p>
        </p:txBody>
      </p:sp>
      <p:sp>
        <p:nvSpPr>
          <p:cNvPr id="17" name="TextBox 17"/>
          <p:cNvSpPr txBox="1"/>
          <p:nvPr/>
        </p:nvSpPr>
        <p:spPr>
          <a:xfrm>
            <a:off x="9644020" y="8022367"/>
            <a:ext cx="7370060" cy="65087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Open Sans 2"/>
              </a:rPr>
              <a:t>Add the value of satisfied customer  after each step (after the function ‘model_1.step()’ had been called )</a:t>
            </a:r>
          </a:p>
        </p:txBody>
      </p:sp>
      <p:grpSp>
        <p:nvGrpSpPr>
          <p:cNvPr id="18" name="Group 18"/>
          <p:cNvGrpSpPr/>
          <p:nvPr/>
        </p:nvGrpSpPr>
        <p:grpSpPr>
          <a:xfrm>
            <a:off x="9441273" y="4029341"/>
            <a:ext cx="8538784" cy="1591518"/>
            <a:chOff x="0" y="0"/>
            <a:chExt cx="2248898" cy="419165"/>
          </a:xfrm>
        </p:grpSpPr>
        <p:sp>
          <p:nvSpPr>
            <p:cNvPr id="19" name="Freeform 19"/>
            <p:cNvSpPr/>
            <p:nvPr/>
          </p:nvSpPr>
          <p:spPr>
            <a:xfrm>
              <a:off x="0" y="0"/>
              <a:ext cx="2248898" cy="419165"/>
            </a:xfrm>
            <a:custGeom>
              <a:avLst/>
              <a:gdLst/>
              <a:ahLst/>
              <a:cxnLst/>
              <a:rect l="l" t="t" r="r" b="b"/>
              <a:pathLst>
                <a:path w="2248898" h="419165">
                  <a:moveTo>
                    <a:pt x="0" y="0"/>
                  </a:moveTo>
                  <a:lnTo>
                    <a:pt x="2248898" y="0"/>
                  </a:lnTo>
                  <a:lnTo>
                    <a:pt x="2248898" y="419165"/>
                  </a:lnTo>
                  <a:lnTo>
                    <a:pt x="0" y="419165"/>
                  </a:lnTo>
                  <a:close/>
                </a:path>
              </a:pathLst>
            </a:custGeom>
            <a:solidFill>
              <a:srgbClr val="B7CFE4"/>
            </a:solidFill>
          </p:spPr>
          <p:txBody>
            <a:bodyPr/>
            <a:lstStyle/>
            <a:p>
              <a:endParaRPr lang="it-IT"/>
            </a:p>
          </p:txBody>
        </p:sp>
        <p:sp>
          <p:nvSpPr>
            <p:cNvPr id="20" name="TextBox 20"/>
            <p:cNvSpPr txBox="1"/>
            <p:nvPr/>
          </p:nvSpPr>
          <p:spPr>
            <a:xfrm>
              <a:off x="0" y="-19050"/>
              <a:ext cx="2248898" cy="438215"/>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644020" y="4108111"/>
            <a:ext cx="8261109" cy="1459864"/>
            <a:chOff x="0" y="0"/>
            <a:chExt cx="11014812" cy="1946485"/>
          </a:xfrm>
        </p:grpSpPr>
        <p:sp>
          <p:nvSpPr>
            <p:cNvPr id="22" name="Freeform 22"/>
            <p:cNvSpPr/>
            <p:nvPr/>
          </p:nvSpPr>
          <p:spPr>
            <a:xfrm>
              <a:off x="0" y="445347"/>
              <a:ext cx="11014812" cy="1103205"/>
            </a:xfrm>
            <a:custGeom>
              <a:avLst/>
              <a:gdLst/>
              <a:ahLst/>
              <a:cxnLst/>
              <a:rect l="l" t="t" r="r" b="b"/>
              <a:pathLst>
                <a:path w="11014812" h="1103205">
                  <a:moveTo>
                    <a:pt x="0" y="0"/>
                  </a:moveTo>
                  <a:lnTo>
                    <a:pt x="11014812" y="0"/>
                  </a:lnTo>
                  <a:lnTo>
                    <a:pt x="11014812" y="1103205"/>
                  </a:lnTo>
                  <a:lnTo>
                    <a:pt x="0" y="1103205"/>
                  </a:lnTo>
                  <a:lnTo>
                    <a:pt x="0" y="0"/>
                  </a:lnTo>
                  <a:close/>
                </a:path>
              </a:pathLst>
            </a:custGeom>
            <a:blipFill>
              <a:blip r:embed="rId9"/>
              <a:stretch>
                <a:fillRect/>
              </a:stretch>
            </a:blipFill>
          </p:spPr>
          <p:txBody>
            <a:bodyPr/>
            <a:lstStyle/>
            <a:p>
              <a:endParaRPr lang="it-IT"/>
            </a:p>
          </p:txBody>
        </p:sp>
        <p:sp>
          <p:nvSpPr>
            <p:cNvPr id="23" name="TextBox 23"/>
            <p:cNvSpPr txBox="1"/>
            <p:nvPr/>
          </p:nvSpPr>
          <p:spPr>
            <a:xfrm>
              <a:off x="0" y="-19050"/>
              <a:ext cx="7942983" cy="464397"/>
            </a:xfrm>
            <a:prstGeom prst="rect">
              <a:avLst/>
            </a:prstGeom>
          </p:spPr>
          <p:txBody>
            <a:bodyPr lIns="0" tIns="0" rIns="0" bIns="0" rtlCol="0" anchor="t">
              <a:spAutoFit/>
            </a:bodyPr>
            <a:lstStyle/>
            <a:p>
              <a:pPr algn="just">
                <a:lnSpc>
                  <a:spcPts val="2859"/>
                </a:lnSpc>
                <a:spcBef>
                  <a:spcPct val="0"/>
                </a:spcBef>
              </a:pPr>
              <a:r>
                <a:rPr lang="en-US" sz="2199">
                  <a:solidFill>
                    <a:srgbClr val="000000"/>
                  </a:solidFill>
                  <a:latin typeface="Open Sans 2"/>
                </a:rPr>
                <a:t>TToFR of each run (5 runs in total)</a:t>
              </a:r>
            </a:p>
          </p:txBody>
        </p:sp>
        <p:sp>
          <p:nvSpPr>
            <p:cNvPr id="24" name="TextBox 24"/>
            <p:cNvSpPr txBox="1"/>
            <p:nvPr/>
          </p:nvSpPr>
          <p:spPr>
            <a:xfrm>
              <a:off x="0" y="1519977"/>
              <a:ext cx="8609814" cy="426508"/>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Open Sans 2"/>
                </a:rPr>
                <a:t>Final resulted printed at the end of the simulation</a:t>
              </a:r>
            </a:p>
          </p:txBody>
        </p:sp>
      </p:grpSp>
      <p:sp>
        <p:nvSpPr>
          <p:cNvPr id="25" name="AutoShape 25"/>
          <p:cNvSpPr/>
          <p:nvPr/>
        </p:nvSpPr>
        <p:spPr>
          <a:xfrm flipH="1" flipV="1">
            <a:off x="13710665" y="5620859"/>
            <a:ext cx="63909" cy="851882"/>
          </a:xfrm>
          <a:prstGeom prst="line">
            <a:avLst/>
          </a:prstGeom>
          <a:ln w="76200" cap="flat">
            <a:solidFill>
              <a:srgbClr val="0C65DB"/>
            </a:solidFill>
            <a:prstDash val="solid"/>
            <a:headEnd type="none" w="sm" len="sm"/>
            <a:tailEnd type="arrow" w="med" len="sm"/>
          </a:ln>
        </p:spPr>
        <p:txBody>
          <a:bodyPr/>
          <a:lstStyle/>
          <a:p>
            <a:endParaRPr lang="it-IT"/>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12499840" y="1042671"/>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3407869">
            <a:off x="-5734938" y="10259268"/>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TextBox 4"/>
          <p:cNvSpPr txBox="1"/>
          <p:nvPr/>
        </p:nvSpPr>
        <p:spPr>
          <a:xfrm>
            <a:off x="3435756" y="3447805"/>
            <a:ext cx="8509594" cy="1076960"/>
          </a:xfrm>
          <a:prstGeom prst="rect">
            <a:avLst/>
          </a:prstGeom>
        </p:spPr>
        <p:txBody>
          <a:bodyPr lIns="0" tIns="0" rIns="0" bIns="0" rtlCol="0" anchor="t">
            <a:spAutoFit/>
          </a:bodyPr>
          <a:lstStyle/>
          <a:p>
            <a:pPr algn="just">
              <a:lnSpc>
                <a:spcPts val="2859"/>
              </a:lnSpc>
            </a:pPr>
            <a:r>
              <a:rPr lang="en-US" sz="2199">
                <a:solidFill>
                  <a:srgbClr val="000000"/>
                </a:solidFill>
                <a:latin typeface="Open Sans 2"/>
              </a:rPr>
              <a:t>We computed the safety stocks considering this formula:</a:t>
            </a:r>
          </a:p>
          <a:p>
            <a:pPr algn="just">
              <a:lnSpc>
                <a:spcPts val="2859"/>
              </a:lnSpc>
            </a:pPr>
            <a:endParaRPr lang="en-US" sz="2199">
              <a:solidFill>
                <a:srgbClr val="000000"/>
              </a:solidFill>
              <a:latin typeface="Open Sans 2"/>
            </a:endParaRPr>
          </a:p>
          <a:p>
            <a:pPr algn="just">
              <a:lnSpc>
                <a:spcPts val="2859"/>
              </a:lnSpc>
              <a:spcBef>
                <a:spcPct val="0"/>
              </a:spcBef>
            </a:pPr>
            <a:endParaRPr lang="en-US" sz="2199">
              <a:solidFill>
                <a:srgbClr val="000000"/>
              </a:solidFill>
              <a:latin typeface="Open Sans 2"/>
            </a:endParaRPr>
          </a:p>
        </p:txBody>
      </p:sp>
      <p:sp>
        <p:nvSpPr>
          <p:cNvPr id="5" name="Freeform 5"/>
          <p:cNvSpPr/>
          <p:nvPr/>
        </p:nvSpPr>
        <p:spPr>
          <a:xfrm>
            <a:off x="5194256" y="3913755"/>
            <a:ext cx="3949744" cy="611010"/>
          </a:xfrm>
          <a:custGeom>
            <a:avLst/>
            <a:gdLst/>
            <a:ahLst/>
            <a:cxnLst/>
            <a:rect l="l" t="t" r="r" b="b"/>
            <a:pathLst>
              <a:path w="3949744" h="611010">
                <a:moveTo>
                  <a:pt x="0" y="0"/>
                </a:moveTo>
                <a:lnTo>
                  <a:pt x="3949744" y="0"/>
                </a:lnTo>
                <a:lnTo>
                  <a:pt x="3949744" y="611010"/>
                </a:lnTo>
                <a:lnTo>
                  <a:pt x="0" y="611010"/>
                </a:lnTo>
                <a:lnTo>
                  <a:pt x="0" y="0"/>
                </a:lnTo>
                <a:close/>
              </a:path>
            </a:pathLst>
          </a:custGeom>
          <a:blipFill>
            <a:blip r:embed="rId4"/>
            <a:stretch>
              <a:fillRect/>
            </a:stretch>
          </a:blipFill>
        </p:spPr>
        <p:txBody>
          <a:bodyPr/>
          <a:lstStyle/>
          <a:p>
            <a:endParaRPr lang="it-IT"/>
          </a:p>
        </p:txBody>
      </p:sp>
      <p:grpSp>
        <p:nvGrpSpPr>
          <p:cNvPr id="6" name="Group 6"/>
          <p:cNvGrpSpPr/>
          <p:nvPr/>
        </p:nvGrpSpPr>
        <p:grpSpPr>
          <a:xfrm>
            <a:off x="12472134" y="1489922"/>
            <a:ext cx="4685038" cy="5228817"/>
            <a:chOff x="0" y="0"/>
            <a:chExt cx="1233920" cy="1377137"/>
          </a:xfrm>
        </p:grpSpPr>
        <p:sp>
          <p:nvSpPr>
            <p:cNvPr id="7" name="Freeform 7"/>
            <p:cNvSpPr/>
            <p:nvPr/>
          </p:nvSpPr>
          <p:spPr>
            <a:xfrm>
              <a:off x="0" y="0"/>
              <a:ext cx="1233920" cy="1377137"/>
            </a:xfrm>
            <a:custGeom>
              <a:avLst/>
              <a:gdLst/>
              <a:ahLst/>
              <a:cxnLst/>
              <a:rect l="l" t="t" r="r" b="b"/>
              <a:pathLst>
                <a:path w="1233920" h="1377137">
                  <a:moveTo>
                    <a:pt x="0" y="0"/>
                  </a:moveTo>
                  <a:lnTo>
                    <a:pt x="1233920" y="0"/>
                  </a:lnTo>
                  <a:lnTo>
                    <a:pt x="1233920" y="1377137"/>
                  </a:lnTo>
                  <a:lnTo>
                    <a:pt x="0" y="1377137"/>
                  </a:lnTo>
                  <a:close/>
                </a:path>
              </a:pathLst>
            </a:custGeom>
            <a:solidFill>
              <a:srgbClr val="B7CFE4"/>
            </a:solidFill>
          </p:spPr>
          <p:txBody>
            <a:bodyPr/>
            <a:lstStyle/>
            <a:p>
              <a:endParaRPr lang="it-IT"/>
            </a:p>
          </p:txBody>
        </p:sp>
        <p:sp>
          <p:nvSpPr>
            <p:cNvPr id="8" name="TextBox 8"/>
            <p:cNvSpPr txBox="1"/>
            <p:nvPr/>
          </p:nvSpPr>
          <p:spPr>
            <a:xfrm>
              <a:off x="0" y="-19050"/>
              <a:ext cx="1233920" cy="1396187"/>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2865307" y="1882410"/>
            <a:ext cx="3898692" cy="4226800"/>
          </a:xfrm>
          <a:custGeom>
            <a:avLst/>
            <a:gdLst/>
            <a:ahLst/>
            <a:cxnLst/>
            <a:rect l="l" t="t" r="r" b="b"/>
            <a:pathLst>
              <a:path w="3898692" h="4226800">
                <a:moveTo>
                  <a:pt x="0" y="0"/>
                </a:moveTo>
                <a:lnTo>
                  <a:pt x="3898692" y="0"/>
                </a:lnTo>
                <a:lnTo>
                  <a:pt x="3898692" y="4226800"/>
                </a:lnTo>
                <a:lnTo>
                  <a:pt x="0" y="4226800"/>
                </a:lnTo>
                <a:lnTo>
                  <a:pt x="0" y="0"/>
                </a:lnTo>
                <a:close/>
              </a:path>
            </a:pathLst>
          </a:custGeom>
          <a:blipFill>
            <a:blip r:embed="rId5"/>
            <a:stretch>
              <a:fillRect/>
            </a:stretch>
          </a:blipFill>
        </p:spPr>
        <p:txBody>
          <a:bodyPr/>
          <a:lstStyle/>
          <a:p>
            <a:endParaRPr lang="it-IT"/>
          </a:p>
        </p:txBody>
      </p:sp>
      <p:sp>
        <p:nvSpPr>
          <p:cNvPr id="10" name="Freeform 10"/>
          <p:cNvSpPr/>
          <p:nvPr/>
        </p:nvSpPr>
        <p:spPr>
          <a:xfrm>
            <a:off x="500896" y="3519744"/>
            <a:ext cx="2191085" cy="788022"/>
          </a:xfrm>
          <a:custGeom>
            <a:avLst/>
            <a:gdLst/>
            <a:ahLst/>
            <a:cxnLst/>
            <a:rect l="l" t="t" r="r" b="b"/>
            <a:pathLst>
              <a:path w="2191085" h="788022">
                <a:moveTo>
                  <a:pt x="0" y="0"/>
                </a:moveTo>
                <a:lnTo>
                  <a:pt x="2191085" y="0"/>
                </a:lnTo>
                <a:lnTo>
                  <a:pt x="2191085" y="788022"/>
                </a:lnTo>
                <a:lnTo>
                  <a:pt x="0" y="788022"/>
                </a:lnTo>
                <a:lnTo>
                  <a:pt x="0" y="0"/>
                </a:lnTo>
                <a:close/>
              </a:path>
            </a:pathLst>
          </a:custGeom>
          <a:blipFill>
            <a:blip r:embed="rId6"/>
            <a:stretch>
              <a:fillRect/>
            </a:stretch>
          </a:blipFill>
        </p:spPr>
        <p:txBody>
          <a:bodyPr/>
          <a:lstStyle/>
          <a:p>
            <a:endParaRPr lang="it-IT"/>
          </a:p>
        </p:txBody>
      </p:sp>
      <p:sp>
        <p:nvSpPr>
          <p:cNvPr id="11" name="TextBox 11"/>
          <p:cNvSpPr txBox="1"/>
          <p:nvPr/>
        </p:nvSpPr>
        <p:spPr>
          <a:xfrm>
            <a:off x="500896" y="4400267"/>
            <a:ext cx="11523562" cy="3565525"/>
          </a:xfrm>
          <a:prstGeom prst="rect">
            <a:avLst/>
          </a:prstGeom>
        </p:spPr>
        <p:txBody>
          <a:bodyPr lIns="0" tIns="0" rIns="0" bIns="0" rtlCol="0" anchor="t">
            <a:spAutoFit/>
          </a:bodyPr>
          <a:lstStyle/>
          <a:p>
            <a:pPr algn="just">
              <a:lnSpc>
                <a:spcPts val="2600"/>
              </a:lnSpc>
            </a:pPr>
            <a:r>
              <a:rPr lang="en-US" sz="2000">
                <a:solidFill>
                  <a:srgbClr val="000000"/>
                </a:solidFill>
                <a:latin typeface="Open Sans 2"/>
              </a:rPr>
              <a:t>The value obtained is </a:t>
            </a:r>
            <a:r>
              <a:rPr lang="en-US" sz="2000">
                <a:solidFill>
                  <a:srgbClr val="000000"/>
                </a:solidFill>
                <a:latin typeface="Open Sans 2 Bold"/>
              </a:rPr>
              <a:t>675.</a:t>
            </a:r>
          </a:p>
          <a:p>
            <a:pPr algn="just">
              <a:lnSpc>
                <a:spcPts val="2600"/>
              </a:lnSpc>
            </a:pPr>
            <a:r>
              <a:rPr lang="en-US" sz="2000">
                <a:solidFill>
                  <a:srgbClr val="000000"/>
                </a:solidFill>
                <a:latin typeface="Open Sans 2"/>
              </a:rPr>
              <a:t>Note that given the assumption of the model no variability of T and LT are considered. The demand considered is the demand seen by the distribution centers, so the overall quantity ordered by the stores per day. We considered to estimate the variability of the demand only the one seen before the disruptive event as we assumed that it rapresented the demand expected by the supply chain for the period so the one that would be uesed to size the safety stocks (Note that the variability was computed as the average standard deviation of the demand before panic buying  across 10 runs of  code)</a:t>
            </a:r>
          </a:p>
          <a:p>
            <a:pPr algn="just">
              <a:lnSpc>
                <a:spcPts val="2600"/>
              </a:lnSpc>
              <a:spcBef>
                <a:spcPct val="0"/>
              </a:spcBef>
            </a:pPr>
            <a:r>
              <a:rPr lang="en-US" sz="2000">
                <a:solidFill>
                  <a:srgbClr val="000000"/>
                </a:solidFill>
                <a:latin typeface="Open Sans 2"/>
              </a:rPr>
              <a:t>We couldn’t compute the Service factor using the Loss integral of the normal distribution as the demand considered doesn’t appear to be normal (P-value shapiro test consistently close to zero across runs) therefore we decided to refer to the conversion table showed beside.</a:t>
            </a:r>
          </a:p>
        </p:txBody>
      </p:sp>
      <p:sp>
        <p:nvSpPr>
          <p:cNvPr id="12" name="Freeform 12"/>
          <p:cNvSpPr/>
          <p:nvPr/>
        </p:nvSpPr>
        <p:spPr>
          <a:xfrm>
            <a:off x="442108" y="8691365"/>
            <a:ext cx="7585041" cy="967824"/>
          </a:xfrm>
          <a:custGeom>
            <a:avLst/>
            <a:gdLst/>
            <a:ahLst/>
            <a:cxnLst/>
            <a:rect l="l" t="t" r="r" b="b"/>
            <a:pathLst>
              <a:path w="7585041" h="967824">
                <a:moveTo>
                  <a:pt x="0" y="0"/>
                </a:moveTo>
                <a:lnTo>
                  <a:pt x="7585041" y="0"/>
                </a:lnTo>
                <a:lnTo>
                  <a:pt x="7585041" y="967824"/>
                </a:lnTo>
                <a:lnTo>
                  <a:pt x="0" y="967824"/>
                </a:lnTo>
                <a:lnTo>
                  <a:pt x="0" y="0"/>
                </a:lnTo>
                <a:close/>
              </a:path>
            </a:pathLst>
          </a:custGeom>
          <a:blipFill>
            <a:blip r:embed="rId7"/>
            <a:stretch>
              <a:fillRect/>
            </a:stretch>
          </a:blipFill>
        </p:spPr>
        <p:txBody>
          <a:bodyPr/>
          <a:lstStyle/>
          <a:p>
            <a:endParaRPr lang="it-IT"/>
          </a:p>
        </p:txBody>
      </p:sp>
      <p:sp>
        <p:nvSpPr>
          <p:cNvPr id="13" name="TextBox 13"/>
          <p:cNvSpPr txBox="1"/>
          <p:nvPr/>
        </p:nvSpPr>
        <p:spPr>
          <a:xfrm>
            <a:off x="601762" y="709891"/>
            <a:ext cx="9464680" cy="1007745"/>
          </a:xfrm>
          <a:prstGeom prst="rect">
            <a:avLst/>
          </a:prstGeom>
        </p:spPr>
        <p:txBody>
          <a:bodyPr lIns="0" tIns="0" rIns="0" bIns="0" rtlCol="0" anchor="t">
            <a:spAutoFit/>
          </a:bodyPr>
          <a:lstStyle/>
          <a:p>
            <a:pPr marL="0" lvl="0" indent="0">
              <a:lnSpc>
                <a:spcPts val="7770"/>
              </a:lnSpc>
            </a:pPr>
            <a:r>
              <a:rPr lang="en-US" sz="7400" spc="725">
                <a:solidFill>
                  <a:srgbClr val="365679"/>
                </a:solidFill>
                <a:latin typeface="Open Sans 1 Bold"/>
              </a:rPr>
              <a:t>WEAKNESS 6</a:t>
            </a:r>
          </a:p>
        </p:txBody>
      </p:sp>
      <p:sp>
        <p:nvSpPr>
          <p:cNvPr id="14" name="TextBox 14"/>
          <p:cNvSpPr txBox="1"/>
          <p:nvPr/>
        </p:nvSpPr>
        <p:spPr>
          <a:xfrm>
            <a:off x="500896" y="8165817"/>
            <a:ext cx="3520202" cy="406400"/>
          </a:xfrm>
          <a:prstGeom prst="rect">
            <a:avLst/>
          </a:prstGeom>
        </p:spPr>
        <p:txBody>
          <a:bodyPr lIns="0" tIns="0" rIns="0" bIns="0" rtlCol="0" anchor="t">
            <a:spAutoFit/>
          </a:bodyPr>
          <a:lstStyle/>
          <a:p>
            <a:pPr algn="ctr">
              <a:lnSpc>
                <a:spcPts val="3249"/>
              </a:lnSpc>
              <a:spcBef>
                <a:spcPct val="0"/>
              </a:spcBef>
            </a:pPr>
            <a:r>
              <a:rPr lang="en-US" sz="2499">
                <a:solidFill>
                  <a:srgbClr val="0C65DB"/>
                </a:solidFill>
                <a:latin typeface="Open Sans 2 Bold"/>
              </a:rPr>
              <a:t>In dc_request_restock:</a:t>
            </a:r>
          </a:p>
        </p:txBody>
      </p:sp>
      <p:sp>
        <p:nvSpPr>
          <p:cNvPr id="15" name="TextBox 15"/>
          <p:cNvSpPr txBox="1"/>
          <p:nvPr/>
        </p:nvSpPr>
        <p:spPr>
          <a:xfrm>
            <a:off x="500896" y="2831855"/>
            <a:ext cx="3383533" cy="406400"/>
          </a:xfrm>
          <a:prstGeom prst="rect">
            <a:avLst/>
          </a:prstGeom>
        </p:spPr>
        <p:txBody>
          <a:bodyPr lIns="0" tIns="0" rIns="0" bIns="0" rtlCol="0" anchor="t">
            <a:spAutoFit/>
          </a:bodyPr>
          <a:lstStyle/>
          <a:p>
            <a:pPr algn="ctr">
              <a:lnSpc>
                <a:spcPts val="3249"/>
              </a:lnSpc>
              <a:spcBef>
                <a:spcPct val="0"/>
              </a:spcBef>
            </a:pPr>
            <a:r>
              <a:rPr lang="en-US" sz="2499">
                <a:solidFill>
                  <a:srgbClr val="0C65DB"/>
                </a:solidFill>
                <a:latin typeface="Open Sans 2 Bold"/>
              </a:rPr>
              <a:t>New global variables:</a:t>
            </a:r>
          </a:p>
        </p:txBody>
      </p:sp>
      <p:sp>
        <p:nvSpPr>
          <p:cNvPr id="16" name="TextBox 16"/>
          <p:cNvSpPr txBox="1"/>
          <p:nvPr/>
        </p:nvSpPr>
        <p:spPr>
          <a:xfrm>
            <a:off x="8249235" y="8426640"/>
            <a:ext cx="7550448" cy="1298575"/>
          </a:xfrm>
          <a:prstGeom prst="rect">
            <a:avLst/>
          </a:prstGeom>
        </p:spPr>
        <p:txBody>
          <a:bodyPr lIns="0" tIns="0" rIns="0" bIns="0" rtlCol="0" anchor="t">
            <a:spAutoFit/>
          </a:bodyPr>
          <a:lstStyle/>
          <a:p>
            <a:pPr algn="just">
              <a:lnSpc>
                <a:spcPts val="2600"/>
              </a:lnSpc>
              <a:spcBef>
                <a:spcPct val="0"/>
              </a:spcBef>
            </a:pPr>
            <a:r>
              <a:rPr lang="en-US" sz="2000">
                <a:solidFill>
                  <a:srgbClr val="000000"/>
                </a:solidFill>
                <a:latin typeface="Open Sans 2"/>
              </a:rPr>
              <a:t>If the inventory stock of a store (or DC) reaches a level lower that SS_store (or SS_DC), the store will add to the order_amount the difference between the desired level of safety stock and the actual size of inventory, to replenish the safety stock</a:t>
            </a:r>
          </a:p>
        </p:txBody>
      </p:sp>
      <p:sp>
        <p:nvSpPr>
          <p:cNvPr id="17" name="TextBox 17"/>
          <p:cNvSpPr txBox="1"/>
          <p:nvPr/>
        </p:nvSpPr>
        <p:spPr>
          <a:xfrm>
            <a:off x="500896" y="2046146"/>
            <a:ext cx="10486297" cy="466725"/>
          </a:xfrm>
          <a:prstGeom prst="rect">
            <a:avLst/>
          </a:prstGeom>
        </p:spPr>
        <p:txBody>
          <a:bodyPr lIns="0" tIns="0" rIns="0" bIns="0" rtlCol="0" anchor="t">
            <a:spAutoFit/>
          </a:bodyPr>
          <a:lstStyle/>
          <a:p>
            <a:pPr algn="just">
              <a:lnSpc>
                <a:spcPts val="3899"/>
              </a:lnSpc>
              <a:spcBef>
                <a:spcPct val="0"/>
              </a:spcBef>
            </a:pPr>
            <a:r>
              <a:rPr lang="en-US" sz="2999">
                <a:solidFill>
                  <a:srgbClr val="24649F"/>
                </a:solidFill>
                <a:latin typeface="Open Sans 2 Bold"/>
              </a:rPr>
              <a:t>We introduce safety stocks (SS) in the model:</a:t>
            </a:r>
          </a:p>
        </p:txBody>
      </p:sp>
      <p:sp>
        <p:nvSpPr>
          <p:cNvPr id="18" name="TextBox 18"/>
          <p:cNvSpPr txBox="1"/>
          <p:nvPr/>
        </p:nvSpPr>
        <p:spPr>
          <a:xfrm>
            <a:off x="12951120" y="6099685"/>
            <a:ext cx="3727067" cy="485609"/>
          </a:xfrm>
          <a:prstGeom prst="rect">
            <a:avLst/>
          </a:prstGeom>
        </p:spPr>
        <p:txBody>
          <a:bodyPr lIns="0" tIns="0" rIns="0" bIns="0" rtlCol="0" anchor="t">
            <a:spAutoFit/>
          </a:bodyPr>
          <a:lstStyle/>
          <a:p>
            <a:pPr algn="ctr">
              <a:lnSpc>
                <a:spcPts val="1967"/>
              </a:lnSpc>
              <a:spcBef>
                <a:spcPct val="0"/>
              </a:spcBef>
            </a:pPr>
            <a:r>
              <a:rPr lang="en-US" sz="1513" u="sng">
                <a:solidFill>
                  <a:srgbClr val="000000"/>
                </a:solidFill>
                <a:latin typeface="Open Sans 2"/>
                <a:hlinkClick r:id="rId8" tooltip="https://www.inventoryops.com/articles/safety-stock.html"/>
              </a:rPr>
              <a:t>https://www.inventoryops.com/articles/safety-stock.html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3407869">
            <a:off x="-5634073" y="10467780"/>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aphicFrame>
        <p:nvGraphicFramePr>
          <p:cNvPr id="4" name="Table 4"/>
          <p:cNvGraphicFramePr>
            <a:graphicFrameLocks noGrp="1"/>
          </p:cNvGraphicFramePr>
          <p:nvPr/>
        </p:nvGraphicFramePr>
        <p:xfrm>
          <a:off x="588335" y="4412629"/>
          <a:ext cx="5389044" cy="4095750"/>
        </p:xfrm>
        <a:graphic>
          <a:graphicData uri="http://schemas.openxmlformats.org/drawingml/2006/table">
            <a:tbl>
              <a:tblPr/>
              <a:tblGrid>
                <a:gridCol w="1796348">
                  <a:extLst>
                    <a:ext uri="{9D8B030D-6E8A-4147-A177-3AD203B41FA5}">
                      <a16:colId xmlns:a16="http://schemas.microsoft.com/office/drawing/2014/main" val="20000"/>
                    </a:ext>
                  </a:extLst>
                </a:gridCol>
                <a:gridCol w="1796348">
                  <a:extLst>
                    <a:ext uri="{9D8B030D-6E8A-4147-A177-3AD203B41FA5}">
                      <a16:colId xmlns:a16="http://schemas.microsoft.com/office/drawing/2014/main" val="20001"/>
                    </a:ext>
                  </a:extLst>
                </a:gridCol>
                <a:gridCol w="1796348">
                  <a:extLst>
                    <a:ext uri="{9D8B030D-6E8A-4147-A177-3AD203B41FA5}">
                      <a16:colId xmlns:a16="http://schemas.microsoft.com/office/drawing/2014/main" val="20002"/>
                    </a:ext>
                  </a:extLst>
                </a:gridCol>
              </a:tblGrid>
              <a:tr h="819150">
                <a:tc>
                  <a:txBody>
                    <a:bodyPr/>
                    <a:lstStyle/>
                    <a:p>
                      <a:pPr algn="ctr">
                        <a:lnSpc>
                          <a:spcPts val="2100"/>
                        </a:lnSpc>
                        <a:defRPr/>
                      </a:pPr>
                      <a:r>
                        <a:rPr lang="en-US" sz="1500" spc="-30">
                          <a:solidFill>
                            <a:srgbClr val="FDFDFD"/>
                          </a:solidFill>
                          <a:latin typeface="Poppins"/>
                        </a:rPr>
                        <a:t>Prob (1/f)</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145DA0"/>
                    </a:solidFill>
                  </a:tcPr>
                </a:tc>
                <a:tc>
                  <a:txBody>
                    <a:bodyPr/>
                    <a:lstStyle/>
                    <a:p>
                      <a:pPr algn="ctr">
                        <a:lnSpc>
                          <a:spcPts val="2100"/>
                        </a:lnSpc>
                        <a:defRPr/>
                      </a:pPr>
                      <a:r>
                        <a:rPr lang="en-US" sz="1500" spc="-30">
                          <a:solidFill>
                            <a:srgbClr val="FDFDFD"/>
                          </a:solidFill>
                          <a:latin typeface="Poppins"/>
                        </a:rPr>
                        <a:t> Customers</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145DA0"/>
                    </a:solidFill>
                  </a:tcPr>
                </a:tc>
                <a:tc>
                  <a:txBody>
                    <a:bodyPr/>
                    <a:lstStyle/>
                    <a:p>
                      <a:pPr algn="ctr">
                        <a:lnSpc>
                          <a:spcPts val="2100"/>
                        </a:lnSpc>
                        <a:defRPr/>
                      </a:pPr>
                      <a:r>
                        <a:rPr lang="en-US" sz="1500" spc="-30">
                          <a:solidFill>
                            <a:srgbClr val="FDFDFD"/>
                          </a:solidFill>
                          <a:latin typeface="Poppins"/>
                        </a:rPr>
                        <a:t>q </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145DA0"/>
                    </a:solidFill>
                  </a:tcPr>
                </a:tc>
                <a:extLst>
                  <a:ext uri="{0D108BD9-81ED-4DB2-BD59-A6C34878D82A}">
                    <a16:rowId xmlns:a16="http://schemas.microsoft.com/office/drawing/2014/main" val="10000"/>
                  </a:ext>
                </a:extLst>
              </a:tr>
              <a:tr h="819150">
                <a:tc>
                  <a:txBody>
                    <a:bodyPr/>
                    <a:lstStyle/>
                    <a:p>
                      <a:pPr algn="ctr">
                        <a:lnSpc>
                          <a:spcPts val="2100"/>
                        </a:lnSpc>
                        <a:defRPr/>
                      </a:pPr>
                      <a:r>
                        <a:rPr lang="en-US" sz="1500" spc="-30">
                          <a:solidFill>
                            <a:srgbClr val="051D40"/>
                          </a:solidFill>
                          <a:latin typeface="Poppins"/>
                        </a:rPr>
                        <a:t>1/3</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tc>
                  <a:txBody>
                    <a:bodyPr/>
                    <a:lstStyle/>
                    <a:p>
                      <a:pPr algn="ctr">
                        <a:lnSpc>
                          <a:spcPts val="2100"/>
                        </a:lnSpc>
                        <a:defRPr/>
                      </a:pPr>
                      <a:r>
                        <a:rPr lang="en-US" sz="1500" spc="-30">
                          <a:solidFill>
                            <a:srgbClr val="051D40"/>
                          </a:solidFill>
                          <a:latin typeface="Poppins"/>
                        </a:rPr>
                        <a:t>27%</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tc>
                  <a:txBody>
                    <a:bodyPr/>
                    <a:lstStyle/>
                    <a:p>
                      <a:pPr algn="ctr">
                        <a:lnSpc>
                          <a:spcPts val="2100"/>
                        </a:lnSpc>
                        <a:defRPr/>
                      </a:pPr>
                      <a:r>
                        <a:rPr lang="en-US" sz="1500" spc="-30">
                          <a:solidFill>
                            <a:srgbClr val="051D40"/>
                          </a:solidFill>
                          <a:latin typeface="Poppins"/>
                        </a:rPr>
                        <a:t>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extLst>
                  <a:ext uri="{0D108BD9-81ED-4DB2-BD59-A6C34878D82A}">
                    <a16:rowId xmlns:a16="http://schemas.microsoft.com/office/drawing/2014/main" val="10001"/>
                  </a:ext>
                </a:extLst>
              </a:tr>
              <a:tr h="819150">
                <a:tc>
                  <a:txBody>
                    <a:bodyPr/>
                    <a:lstStyle/>
                    <a:p>
                      <a:pPr algn="ctr">
                        <a:lnSpc>
                          <a:spcPts val="2100"/>
                        </a:lnSpc>
                        <a:defRPr/>
                      </a:pPr>
                      <a:r>
                        <a:rPr lang="en-US" sz="1500" spc="-30">
                          <a:solidFill>
                            <a:srgbClr val="051D40"/>
                          </a:solidFill>
                          <a:latin typeface="Poppins"/>
                        </a:rPr>
                        <a:t>1/7</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tc>
                  <a:txBody>
                    <a:bodyPr/>
                    <a:lstStyle/>
                    <a:p>
                      <a:pPr algn="ctr">
                        <a:lnSpc>
                          <a:spcPts val="2100"/>
                        </a:lnSpc>
                        <a:defRPr/>
                      </a:pPr>
                      <a:r>
                        <a:rPr lang="en-US" sz="1500" spc="-30">
                          <a:solidFill>
                            <a:srgbClr val="051D40"/>
                          </a:solidFill>
                          <a:latin typeface="Poppins"/>
                        </a:rPr>
                        <a:t>61%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tc>
                  <a:txBody>
                    <a:bodyPr/>
                    <a:lstStyle/>
                    <a:p>
                      <a:pPr algn="ctr">
                        <a:lnSpc>
                          <a:spcPts val="2100"/>
                        </a:lnSpc>
                        <a:defRPr/>
                      </a:pPr>
                      <a:r>
                        <a:rPr lang="en-US" sz="1500" spc="-30">
                          <a:solidFill>
                            <a:srgbClr val="051D40"/>
                          </a:solidFill>
                          <a:latin typeface="Poppins"/>
                        </a:rPr>
                        <a:t>3</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extLst>
                  <a:ext uri="{0D108BD9-81ED-4DB2-BD59-A6C34878D82A}">
                    <a16:rowId xmlns:a16="http://schemas.microsoft.com/office/drawing/2014/main" val="10002"/>
                  </a:ext>
                </a:extLst>
              </a:tr>
              <a:tr h="819150">
                <a:tc>
                  <a:txBody>
                    <a:bodyPr/>
                    <a:lstStyle/>
                    <a:p>
                      <a:pPr algn="ctr">
                        <a:lnSpc>
                          <a:spcPts val="2100"/>
                        </a:lnSpc>
                        <a:defRPr/>
                      </a:pPr>
                      <a:r>
                        <a:rPr lang="en-US" sz="1500" spc="-30">
                          <a:solidFill>
                            <a:srgbClr val="051D40"/>
                          </a:solidFill>
                          <a:latin typeface="Poppins"/>
                        </a:rPr>
                        <a:t>1/15</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tc>
                  <a:txBody>
                    <a:bodyPr/>
                    <a:lstStyle/>
                    <a:p>
                      <a:pPr algn="ctr">
                        <a:lnSpc>
                          <a:spcPts val="2100"/>
                        </a:lnSpc>
                        <a:defRPr/>
                      </a:pPr>
                      <a:r>
                        <a:rPr lang="en-US" sz="1500" spc="-30">
                          <a:solidFill>
                            <a:srgbClr val="051D40"/>
                          </a:solidFill>
                          <a:latin typeface="Poppins"/>
                        </a:rPr>
                        <a:t>10%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tc>
                  <a:txBody>
                    <a:bodyPr/>
                    <a:lstStyle/>
                    <a:p>
                      <a:pPr algn="ctr">
                        <a:lnSpc>
                          <a:spcPts val="2100"/>
                        </a:lnSpc>
                        <a:defRPr/>
                      </a:pPr>
                      <a:r>
                        <a:rPr lang="en-US" sz="1500" spc="-30">
                          <a:solidFill>
                            <a:srgbClr val="051D40"/>
                          </a:solidFill>
                          <a:latin typeface="Poppins"/>
                        </a:rPr>
                        <a:t>6</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extLst>
                  <a:ext uri="{0D108BD9-81ED-4DB2-BD59-A6C34878D82A}">
                    <a16:rowId xmlns:a16="http://schemas.microsoft.com/office/drawing/2014/main" val="10003"/>
                  </a:ext>
                </a:extLst>
              </a:tr>
              <a:tr h="819150">
                <a:tc>
                  <a:txBody>
                    <a:bodyPr/>
                    <a:lstStyle/>
                    <a:p>
                      <a:pPr algn="ctr">
                        <a:lnSpc>
                          <a:spcPts val="2100"/>
                        </a:lnSpc>
                        <a:defRPr/>
                      </a:pPr>
                      <a:r>
                        <a:rPr lang="en-US" sz="1500" spc="-30">
                          <a:solidFill>
                            <a:srgbClr val="051D40"/>
                          </a:solidFill>
                          <a:latin typeface="Poppins"/>
                        </a:rPr>
                        <a:t>1/30</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tc>
                  <a:txBody>
                    <a:bodyPr/>
                    <a:lstStyle/>
                    <a:p>
                      <a:pPr algn="ctr">
                        <a:lnSpc>
                          <a:spcPts val="2100"/>
                        </a:lnSpc>
                        <a:defRPr/>
                      </a:pPr>
                      <a:r>
                        <a:rPr lang="en-US" sz="1500" spc="-30">
                          <a:solidFill>
                            <a:srgbClr val="051D40"/>
                          </a:solidFill>
                          <a:latin typeface="Poppins"/>
                        </a:rPr>
                        <a:t>2%</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tc>
                  <a:txBody>
                    <a:bodyPr/>
                    <a:lstStyle/>
                    <a:p>
                      <a:pPr algn="ctr">
                        <a:lnSpc>
                          <a:spcPts val="2100"/>
                        </a:lnSpc>
                        <a:defRPr/>
                      </a:pPr>
                      <a:r>
                        <a:rPr lang="en-US" sz="1500" spc="-30">
                          <a:solidFill>
                            <a:srgbClr val="051D40"/>
                          </a:solidFill>
                          <a:latin typeface="Poppins"/>
                        </a:rPr>
                        <a:t>11</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B7CFE4"/>
                    </a:solidFill>
                  </a:tcPr>
                </a:tc>
                <a:extLst>
                  <a:ext uri="{0D108BD9-81ED-4DB2-BD59-A6C34878D82A}">
                    <a16:rowId xmlns:a16="http://schemas.microsoft.com/office/drawing/2014/main" val="10004"/>
                  </a:ext>
                </a:extLst>
              </a:tr>
            </a:tbl>
          </a:graphicData>
        </a:graphic>
      </p:graphicFrame>
      <p:grpSp>
        <p:nvGrpSpPr>
          <p:cNvPr id="5" name="Group 5"/>
          <p:cNvGrpSpPr/>
          <p:nvPr/>
        </p:nvGrpSpPr>
        <p:grpSpPr>
          <a:xfrm>
            <a:off x="11122110" y="7312974"/>
            <a:ext cx="901424" cy="676808"/>
            <a:chOff x="0" y="0"/>
            <a:chExt cx="812800" cy="610267"/>
          </a:xfrm>
        </p:grpSpPr>
        <p:sp>
          <p:nvSpPr>
            <p:cNvPr id="6" name="Freeform 6"/>
            <p:cNvSpPr/>
            <p:nvPr/>
          </p:nvSpPr>
          <p:spPr>
            <a:xfrm>
              <a:off x="0" y="0"/>
              <a:ext cx="812800" cy="610267"/>
            </a:xfrm>
            <a:custGeom>
              <a:avLst/>
              <a:gdLst/>
              <a:ahLst/>
              <a:cxnLst/>
              <a:rect l="l" t="t" r="r" b="b"/>
              <a:pathLst>
                <a:path w="812800" h="610267">
                  <a:moveTo>
                    <a:pt x="406400" y="610267"/>
                  </a:moveTo>
                  <a:lnTo>
                    <a:pt x="0" y="203867"/>
                  </a:lnTo>
                  <a:lnTo>
                    <a:pt x="203200" y="203867"/>
                  </a:lnTo>
                  <a:lnTo>
                    <a:pt x="203200" y="0"/>
                  </a:lnTo>
                  <a:lnTo>
                    <a:pt x="609600" y="0"/>
                  </a:lnTo>
                  <a:lnTo>
                    <a:pt x="609600" y="203867"/>
                  </a:lnTo>
                  <a:lnTo>
                    <a:pt x="812800" y="203867"/>
                  </a:lnTo>
                  <a:lnTo>
                    <a:pt x="406400" y="610267"/>
                  </a:lnTo>
                  <a:close/>
                </a:path>
              </a:pathLst>
            </a:custGeom>
            <a:solidFill>
              <a:srgbClr val="145DA0"/>
            </a:solidFill>
          </p:spPr>
          <p:txBody>
            <a:bodyPr/>
            <a:lstStyle/>
            <a:p>
              <a:endParaRPr lang="it-IT"/>
            </a:p>
          </p:txBody>
        </p:sp>
        <p:sp>
          <p:nvSpPr>
            <p:cNvPr id="7" name="TextBox 7"/>
            <p:cNvSpPr txBox="1"/>
            <p:nvPr/>
          </p:nvSpPr>
          <p:spPr>
            <a:xfrm>
              <a:off x="203200" y="-38100"/>
              <a:ext cx="406400" cy="546767"/>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8988191" y="7989782"/>
            <a:ext cx="5226870" cy="2155715"/>
            <a:chOff x="0" y="0"/>
            <a:chExt cx="1376624" cy="567760"/>
          </a:xfrm>
        </p:grpSpPr>
        <p:sp>
          <p:nvSpPr>
            <p:cNvPr id="9" name="Freeform 9"/>
            <p:cNvSpPr/>
            <p:nvPr/>
          </p:nvSpPr>
          <p:spPr>
            <a:xfrm>
              <a:off x="0" y="0"/>
              <a:ext cx="1376624" cy="567760"/>
            </a:xfrm>
            <a:custGeom>
              <a:avLst/>
              <a:gdLst/>
              <a:ahLst/>
              <a:cxnLst/>
              <a:rect l="l" t="t" r="r" b="b"/>
              <a:pathLst>
                <a:path w="1376624" h="567760">
                  <a:moveTo>
                    <a:pt x="75540" y="0"/>
                  </a:moveTo>
                  <a:lnTo>
                    <a:pt x="1301084" y="0"/>
                  </a:lnTo>
                  <a:cubicBezTo>
                    <a:pt x="1321119" y="0"/>
                    <a:pt x="1340332" y="7959"/>
                    <a:pt x="1354499" y="22125"/>
                  </a:cubicBezTo>
                  <a:cubicBezTo>
                    <a:pt x="1368665" y="36292"/>
                    <a:pt x="1376624" y="55506"/>
                    <a:pt x="1376624" y="75540"/>
                  </a:cubicBezTo>
                  <a:lnTo>
                    <a:pt x="1376624" y="492220"/>
                  </a:lnTo>
                  <a:cubicBezTo>
                    <a:pt x="1376624" y="512255"/>
                    <a:pt x="1368665" y="531469"/>
                    <a:pt x="1354499" y="545635"/>
                  </a:cubicBezTo>
                  <a:cubicBezTo>
                    <a:pt x="1340332" y="559802"/>
                    <a:pt x="1321119" y="567760"/>
                    <a:pt x="1301084" y="567760"/>
                  </a:cubicBezTo>
                  <a:lnTo>
                    <a:pt x="75540" y="567760"/>
                  </a:lnTo>
                  <a:cubicBezTo>
                    <a:pt x="55506" y="567760"/>
                    <a:pt x="36292" y="559802"/>
                    <a:pt x="22125" y="545635"/>
                  </a:cubicBezTo>
                  <a:cubicBezTo>
                    <a:pt x="7959" y="531469"/>
                    <a:pt x="0" y="512255"/>
                    <a:pt x="0" y="492220"/>
                  </a:cubicBezTo>
                  <a:lnTo>
                    <a:pt x="0" y="75540"/>
                  </a:lnTo>
                  <a:cubicBezTo>
                    <a:pt x="0" y="55506"/>
                    <a:pt x="7959" y="36292"/>
                    <a:pt x="22125" y="22125"/>
                  </a:cubicBezTo>
                  <a:cubicBezTo>
                    <a:pt x="36292" y="7959"/>
                    <a:pt x="55506" y="0"/>
                    <a:pt x="75540" y="0"/>
                  </a:cubicBezTo>
                  <a:close/>
                </a:path>
              </a:pathLst>
            </a:custGeom>
            <a:solidFill>
              <a:srgbClr val="145DA0"/>
            </a:solidFill>
          </p:spPr>
          <p:txBody>
            <a:bodyPr/>
            <a:lstStyle/>
            <a:p>
              <a:endParaRPr lang="it-IT"/>
            </a:p>
          </p:txBody>
        </p:sp>
        <p:sp>
          <p:nvSpPr>
            <p:cNvPr id="10" name="TextBox 10"/>
            <p:cNvSpPr txBox="1"/>
            <p:nvPr/>
          </p:nvSpPr>
          <p:spPr>
            <a:xfrm>
              <a:off x="0" y="-38100"/>
              <a:ext cx="1376624" cy="605860"/>
            </a:xfrm>
            <a:prstGeom prst="rect">
              <a:avLst/>
            </a:prstGeom>
          </p:spPr>
          <p:txBody>
            <a:bodyPr lIns="50800" tIns="50800" rIns="50800" bIns="50800" rtlCol="0" anchor="ctr"/>
            <a:lstStyle/>
            <a:p>
              <a:pPr algn="just">
                <a:lnSpc>
                  <a:spcPts val="2859"/>
                </a:lnSpc>
              </a:pPr>
              <a:r>
                <a:rPr lang="en-US" sz="2199" spc="-43">
                  <a:solidFill>
                    <a:srgbClr val="FDFDFD"/>
                  </a:solidFill>
                  <a:latin typeface="Poppins Bold"/>
                </a:rPr>
                <a:t>  </a:t>
              </a:r>
            </a:p>
          </p:txBody>
        </p:sp>
      </p:grpSp>
      <p:grpSp>
        <p:nvGrpSpPr>
          <p:cNvPr id="11" name="Group 11"/>
          <p:cNvGrpSpPr/>
          <p:nvPr/>
        </p:nvGrpSpPr>
        <p:grpSpPr>
          <a:xfrm>
            <a:off x="7499682" y="4188958"/>
            <a:ext cx="8146281" cy="3086100"/>
            <a:chOff x="0" y="0"/>
            <a:chExt cx="2145522" cy="812800"/>
          </a:xfrm>
        </p:grpSpPr>
        <p:sp>
          <p:nvSpPr>
            <p:cNvPr id="12" name="Freeform 12"/>
            <p:cNvSpPr/>
            <p:nvPr/>
          </p:nvSpPr>
          <p:spPr>
            <a:xfrm>
              <a:off x="0" y="0"/>
              <a:ext cx="2145523" cy="812800"/>
            </a:xfrm>
            <a:custGeom>
              <a:avLst/>
              <a:gdLst/>
              <a:ahLst/>
              <a:cxnLst/>
              <a:rect l="l" t="t" r="r" b="b"/>
              <a:pathLst>
                <a:path w="2145523" h="812800">
                  <a:moveTo>
                    <a:pt x="48468" y="0"/>
                  </a:moveTo>
                  <a:lnTo>
                    <a:pt x="2097054" y="0"/>
                  </a:lnTo>
                  <a:cubicBezTo>
                    <a:pt x="2123822" y="0"/>
                    <a:pt x="2145523" y="21700"/>
                    <a:pt x="2145523" y="48468"/>
                  </a:cubicBezTo>
                  <a:lnTo>
                    <a:pt x="2145523" y="764331"/>
                  </a:lnTo>
                  <a:cubicBezTo>
                    <a:pt x="2145523" y="791100"/>
                    <a:pt x="2123822" y="812800"/>
                    <a:pt x="2097054" y="812800"/>
                  </a:cubicBezTo>
                  <a:lnTo>
                    <a:pt x="48468" y="812800"/>
                  </a:lnTo>
                  <a:cubicBezTo>
                    <a:pt x="21700" y="812800"/>
                    <a:pt x="0" y="791100"/>
                    <a:pt x="0" y="764331"/>
                  </a:cubicBezTo>
                  <a:lnTo>
                    <a:pt x="0" y="48468"/>
                  </a:lnTo>
                  <a:cubicBezTo>
                    <a:pt x="0" y="21700"/>
                    <a:pt x="21700" y="0"/>
                    <a:pt x="48468" y="0"/>
                  </a:cubicBezTo>
                  <a:close/>
                </a:path>
              </a:pathLst>
            </a:custGeom>
            <a:solidFill>
              <a:srgbClr val="76B3D6"/>
            </a:solidFill>
          </p:spPr>
          <p:txBody>
            <a:bodyPr/>
            <a:lstStyle/>
            <a:p>
              <a:endParaRPr lang="it-IT"/>
            </a:p>
          </p:txBody>
        </p:sp>
        <p:sp>
          <p:nvSpPr>
            <p:cNvPr id="13" name="TextBox 13"/>
            <p:cNvSpPr txBox="1"/>
            <p:nvPr/>
          </p:nvSpPr>
          <p:spPr>
            <a:xfrm>
              <a:off x="0" y="-38100"/>
              <a:ext cx="2145522" cy="85090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7764674" y="4474073"/>
            <a:ext cx="7673904" cy="2810859"/>
          </a:xfrm>
          <a:prstGeom prst="rect">
            <a:avLst/>
          </a:prstGeom>
        </p:spPr>
        <p:txBody>
          <a:bodyPr lIns="0" tIns="0" rIns="0" bIns="0" rtlCol="0" anchor="t">
            <a:spAutoFit/>
          </a:bodyPr>
          <a:lstStyle/>
          <a:p>
            <a:pPr>
              <a:lnSpc>
                <a:spcPts val="2824"/>
              </a:lnSpc>
            </a:pPr>
            <a:r>
              <a:rPr lang="en-US" sz="2172" spc="-43">
                <a:solidFill>
                  <a:srgbClr val="051D40"/>
                </a:solidFill>
                <a:latin typeface="Open Sans 1"/>
              </a:rPr>
              <a:t>DC_capacity = E(Demand) • restock_period • Nclients</a:t>
            </a:r>
          </a:p>
          <a:p>
            <a:pPr>
              <a:lnSpc>
                <a:spcPts val="2824"/>
              </a:lnSpc>
            </a:pPr>
            <a:r>
              <a:rPr lang="en-US" sz="2172" spc="-43">
                <a:solidFill>
                  <a:srgbClr val="051D40"/>
                </a:solidFill>
                <a:latin typeface="Open Sans 1"/>
              </a:rPr>
              <a:t>restock_period = 3 days</a:t>
            </a:r>
          </a:p>
          <a:p>
            <a:pPr>
              <a:lnSpc>
                <a:spcPts val="2824"/>
              </a:lnSpc>
            </a:pPr>
            <a:r>
              <a:rPr lang="en-US" sz="2172" spc="-43">
                <a:solidFill>
                  <a:srgbClr val="051D40"/>
                </a:solidFill>
                <a:latin typeface="Open Sans 1"/>
              </a:rPr>
              <a:t>Nclients = 30.000 </a:t>
            </a:r>
          </a:p>
          <a:p>
            <a:pPr>
              <a:lnSpc>
                <a:spcPts val="2824"/>
              </a:lnSpc>
            </a:pPr>
            <a:r>
              <a:rPr lang="en-US" sz="2172" spc="-43">
                <a:solidFill>
                  <a:srgbClr val="051D40"/>
                </a:solidFill>
                <a:latin typeface="Open Sans 1"/>
              </a:rPr>
              <a:t>E(Demand) = ∑(1/f · %Customer · q) = 1/3•0,27•1 + 1/7•0,61•3 + 1/15 • 0,1 • 6 + 1/30 • 0,2 • 11</a:t>
            </a:r>
          </a:p>
          <a:p>
            <a:pPr>
              <a:lnSpc>
                <a:spcPts val="2824"/>
              </a:lnSpc>
            </a:pPr>
            <a:endParaRPr lang="en-US" sz="2172" spc="-43">
              <a:solidFill>
                <a:srgbClr val="051D40"/>
              </a:solidFill>
              <a:latin typeface="Open Sans 1"/>
            </a:endParaRPr>
          </a:p>
          <a:p>
            <a:pPr>
              <a:lnSpc>
                <a:spcPts val="2824"/>
              </a:lnSpc>
            </a:pPr>
            <a:r>
              <a:rPr lang="en-US" sz="2172" spc="-43">
                <a:solidFill>
                  <a:srgbClr val="051D40"/>
                </a:solidFill>
                <a:latin typeface="Open Sans 1 Bold"/>
              </a:rPr>
              <a:t>DC_capacity = 35.889</a:t>
            </a:r>
          </a:p>
          <a:p>
            <a:pPr>
              <a:lnSpc>
                <a:spcPts val="2824"/>
              </a:lnSpc>
              <a:spcBef>
                <a:spcPct val="0"/>
              </a:spcBef>
            </a:pPr>
            <a:endParaRPr lang="en-US" sz="2172" spc="-43">
              <a:solidFill>
                <a:srgbClr val="051D40"/>
              </a:solidFill>
              <a:latin typeface="Open Sans 1 Bold"/>
            </a:endParaRPr>
          </a:p>
        </p:txBody>
      </p:sp>
      <p:sp>
        <p:nvSpPr>
          <p:cNvPr id="15" name="Freeform 15"/>
          <p:cNvSpPr/>
          <p:nvPr/>
        </p:nvSpPr>
        <p:spPr>
          <a:xfrm>
            <a:off x="15438577" y="8448314"/>
            <a:ext cx="2245281" cy="1619972"/>
          </a:xfrm>
          <a:custGeom>
            <a:avLst/>
            <a:gdLst/>
            <a:ahLst/>
            <a:cxnLst/>
            <a:rect l="l" t="t" r="r" b="b"/>
            <a:pathLst>
              <a:path w="2245281" h="1619972">
                <a:moveTo>
                  <a:pt x="0" y="0"/>
                </a:moveTo>
                <a:lnTo>
                  <a:pt x="2245281" y="0"/>
                </a:lnTo>
                <a:lnTo>
                  <a:pt x="2245281" y="1619972"/>
                </a:lnTo>
                <a:lnTo>
                  <a:pt x="0" y="1619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16" name="TextBox 16"/>
          <p:cNvSpPr txBox="1"/>
          <p:nvPr/>
        </p:nvSpPr>
        <p:spPr>
          <a:xfrm>
            <a:off x="588335" y="799328"/>
            <a:ext cx="9464680" cy="1007745"/>
          </a:xfrm>
          <a:prstGeom prst="rect">
            <a:avLst/>
          </a:prstGeom>
        </p:spPr>
        <p:txBody>
          <a:bodyPr lIns="0" tIns="0" rIns="0" bIns="0" rtlCol="0" anchor="t">
            <a:spAutoFit/>
          </a:bodyPr>
          <a:lstStyle/>
          <a:p>
            <a:pPr marL="0" lvl="0" indent="0">
              <a:lnSpc>
                <a:spcPts val="7770"/>
              </a:lnSpc>
            </a:pPr>
            <a:r>
              <a:rPr lang="en-US" sz="7400">
                <a:solidFill>
                  <a:srgbClr val="365679"/>
                </a:solidFill>
                <a:latin typeface="Open Sans 2 Bold"/>
              </a:rPr>
              <a:t>WEAKNESS 7</a:t>
            </a:r>
          </a:p>
        </p:txBody>
      </p:sp>
      <p:sp>
        <p:nvSpPr>
          <p:cNvPr id="17" name="TextBox 17"/>
          <p:cNvSpPr txBox="1"/>
          <p:nvPr/>
        </p:nvSpPr>
        <p:spPr>
          <a:xfrm>
            <a:off x="601762" y="2188073"/>
            <a:ext cx="15044201" cy="1298575"/>
          </a:xfrm>
          <a:prstGeom prst="rect">
            <a:avLst/>
          </a:prstGeom>
        </p:spPr>
        <p:txBody>
          <a:bodyPr lIns="0" tIns="0" rIns="0" bIns="0" rtlCol="0" anchor="t">
            <a:spAutoFit/>
          </a:bodyPr>
          <a:lstStyle/>
          <a:p>
            <a:pPr algn="just">
              <a:lnSpc>
                <a:spcPts val="2600"/>
              </a:lnSpc>
              <a:spcBef>
                <a:spcPct val="0"/>
              </a:spcBef>
            </a:pPr>
            <a:r>
              <a:rPr lang="en-US" sz="2000" spc="-40">
                <a:solidFill>
                  <a:srgbClr val="000000"/>
                </a:solidFill>
                <a:latin typeface="Open Sans 1"/>
              </a:rPr>
              <a:t>In the base case model, the capacity of the DC centre appears to be undersized respect to the demand. It assumed in the simulation that the DC centre manages inventories according to the periodic review model, this implies that inventories are reviewed and orders are issued on a fixed frequency. Ideally the maximum quantity that the warehouse must keep has to be equal to the expected demand during the fixed time frame (excluding safety stocks).  </a:t>
            </a:r>
          </a:p>
        </p:txBody>
      </p:sp>
      <p:sp>
        <p:nvSpPr>
          <p:cNvPr id="18" name="TextBox 18"/>
          <p:cNvSpPr txBox="1"/>
          <p:nvPr/>
        </p:nvSpPr>
        <p:spPr>
          <a:xfrm>
            <a:off x="9319433" y="8181322"/>
            <a:ext cx="4621991" cy="1753584"/>
          </a:xfrm>
          <a:prstGeom prst="rect">
            <a:avLst/>
          </a:prstGeom>
        </p:spPr>
        <p:txBody>
          <a:bodyPr lIns="0" tIns="0" rIns="0" bIns="0" rtlCol="0" anchor="t">
            <a:spAutoFit/>
          </a:bodyPr>
          <a:lstStyle/>
          <a:p>
            <a:pPr>
              <a:lnSpc>
                <a:spcPts val="2824"/>
              </a:lnSpc>
              <a:spcBef>
                <a:spcPct val="0"/>
              </a:spcBef>
            </a:pPr>
            <a:r>
              <a:rPr lang="en-US" sz="2172" spc="-43">
                <a:solidFill>
                  <a:srgbClr val="FDFDFD"/>
                </a:solidFill>
                <a:latin typeface="Open Sans 1 Bold"/>
              </a:rPr>
              <a:t>This is the overall capacity that we found using the  mathematical formula, but in the next slide we show the final solution in which we made some adjustments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5734938" y="10259268"/>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4" name="Group 4"/>
          <p:cNvGrpSpPr/>
          <p:nvPr/>
        </p:nvGrpSpPr>
        <p:grpSpPr>
          <a:xfrm>
            <a:off x="1835728" y="2559604"/>
            <a:ext cx="14232771" cy="6518097"/>
            <a:chOff x="0" y="0"/>
            <a:chExt cx="3748549" cy="1716700"/>
          </a:xfrm>
        </p:grpSpPr>
        <p:sp>
          <p:nvSpPr>
            <p:cNvPr id="5" name="Freeform 5"/>
            <p:cNvSpPr/>
            <p:nvPr/>
          </p:nvSpPr>
          <p:spPr>
            <a:xfrm>
              <a:off x="0" y="0"/>
              <a:ext cx="3748549" cy="1716700"/>
            </a:xfrm>
            <a:custGeom>
              <a:avLst/>
              <a:gdLst/>
              <a:ahLst/>
              <a:cxnLst/>
              <a:rect l="l" t="t" r="r" b="b"/>
              <a:pathLst>
                <a:path w="3748549" h="1716700">
                  <a:moveTo>
                    <a:pt x="0" y="0"/>
                  </a:moveTo>
                  <a:lnTo>
                    <a:pt x="3748549" y="0"/>
                  </a:lnTo>
                  <a:lnTo>
                    <a:pt x="3748549" y="1716700"/>
                  </a:lnTo>
                  <a:lnTo>
                    <a:pt x="0" y="1716700"/>
                  </a:lnTo>
                  <a:close/>
                </a:path>
              </a:pathLst>
            </a:custGeom>
            <a:solidFill>
              <a:srgbClr val="B7CFE4"/>
            </a:solidFill>
          </p:spPr>
          <p:txBody>
            <a:bodyPr/>
            <a:lstStyle/>
            <a:p>
              <a:endParaRPr lang="it-IT"/>
            </a:p>
          </p:txBody>
        </p:sp>
        <p:sp>
          <p:nvSpPr>
            <p:cNvPr id="6" name="TextBox 6"/>
            <p:cNvSpPr txBox="1"/>
            <p:nvPr/>
          </p:nvSpPr>
          <p:spPr>
            <a:xfrm>
              <a:off x="0" y="-19050"/>
              <a:ext cx="3748549" cy="1735750"/>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2679707" y="2877171"/>
            <a:ext cx="12544812" cy="5455920"/>
          </a:xfrm>
          <a:prstGeom prst="rect">
            <a:avLst/>
          </a:prstGeom>
        </p:spPr>
        <p:txBody>
          <a:bodyPr lIns="0" tIns="0" rIns="0" bIns="0" rtlCol="0" anchor="t">
            <a:spAutoFit/>
          </a:bodyPr>
          <a:lstStyle/>
          <a:p>
            <a:pPr algn="just">
              <a:lnSpc>
                <a:spcPts val="3120"/>
              </a:lnSpc>
            </a:pPr>
            <a:endParaRPr/>
          </a:p>
          <a:p>
            <a:pPr algn="just">
              <a:lnSpc>
                <a:spcPts val="3120"/>
              </a:lnSpc>
            </a:pPr>
            <a:r>
              <a:rPr lang="en-US" sz="2400" spc="-48">
                <a:solidFill>
                  <a:srgbClr val="000000"/>
                </a:solidFill>
                <a:latin typeface="Open Sans 1"/>
              </a:rPr>
              <a:t>Based on our analysis, we have decided to incorporate safety stocks into our model, leading to a strategic reduction in the overall capacity of our distribution centers. This decision is aligned with both economic and managerial considerations. </a:t>
            </a:r>
          </a:p>
          <a:p>
            <a:pPr algn="just">
              <a:lnSpc>
                <a:spcPts val="3120"/>
              </a:lnSpc>
            </a:pPr>
            <a:r>
              <a:rPr lang="en-US" sz="2400" spc="-48">
                <a:solidFill>
                  <a:srgbClr val="000000"/>
                </a:solidFill>
                <a:latin typeface="Open Sans 1"/>
              </a:rPr>
              <a:t>Consequently, our final solution entails the operation of </a:t>
            </a:r>
            <a:r>
              <a:rPr lang="en-US" sz="2400" spc="-48">
                <a:solidFill>
                  <a:srgbClr val="FF0000"/>
                </a:solidFill>
                <a:latin typeface="Open Sans 1 Bold"/>
              </a:rPr>
              <a:t>three distribution centers (DCs),</a:t>
            </a:r>
            <a:r>
              <a:rPr lang="en-US" sz="2400" spc="-48">
                <a:solidFill>
                  <a:srgbClr val="000000"/>
                </a:solidFill>
                <a:latin typeface="Open Sans 1 Bold"/>
              </a:rPr>
              <a:t> </a:t>
            </a:r>
            <a:r>
              <a:rPr lang="en-US" sz="2400" spc="-48">
                <a:solidFill>
                  <a:srgbClr val="000000"/>
                </a:solidFill>
                <a:latin typeface="Open Sans 1"/>
              </a:rPr>
              <a:t>each equipped with a capacity of </a:t>
            </a:r>
            <a:r>
              <a:rPr lang="en-US" sz="2400" spc="-48">
                <a:solidFill>
                  <a:srgbClr val="FF0000"/>
                </a:solidFill>
                <a:latin typeface="Open Sans 1 Bold"/>
              </a:rPr>
              <a:t>10,500 units</a:t>
            </a:r>
            <a:r>
              <a:rPr lang="en-US" sz="2400" spc="-48">
                <a:solidFill>
                  <a:srgbClr val="FF0000"/>
                </a:solidFill>
                <a:latin typeface="Open Sans 1"/>
              </a:rPr>
              <a:t> </a:t>
            </a:r>
            <a:r>
              <a:rPr lang="en-US" sz="2400" spc="-48">
                <a:solidFill>
                  <a:srgbClr val="000000"/>
                </a:solidFill>
                <a:latin typeface="Open Sans 1"/>
              </a:rPr>
              <a:t>and a </a:t>
            </a:r>
            <a:r>
              <a:rPr lang="en-US" sz="2400" spc="-48">
                <a:solidFill>
                  <a:srgbClr val="07A257"/>
                </a:solidFill>
                <a:latin typeface="Open Sans 1 Bold"/>
              </a:rPr>
              <a:t>safety stock</a:t>
            </a:r>
            <a:r>
              <a:rPr lang="en-US" sz="2400" spc="-48">
                <a:solidFill>
                  <a:srgbClr val="000000"/>
                </a:solidFill>
                <a:latin typeface="Open Sans 1"/>
              </a:rPr>
              <a:t> level set at </a:t>
            </a:r>
            <a:r>
              <a:rPr lang="en-US" sz="2400" spc="-48">
                <a:solidFill>
                  <a:srgbClr val="07A257"/>
                </a:solidFill>
                <a:latin typeface="Open Sans 1 Bold"/>
              </a:rPr>
              <a:t>225 units</a:t>
            </a:r>
            <a:r>
              <a:rPr lang="en-US" sz="2400" spc="-48">
                <a:solidFill>
                  <a:srgbClr val="07A257"/>
                </a:solidFill>
                <a:latin typeface="Open Sans 1"/>
              </a:rPr>
              <a:t>. </a:t>
            </a:r>
            <a:r>
              <a:rPr lang="en-US" sz="2400" spc="-48">
                <a:solidFill>
                  <a:srgbClr val="000000"/>
                </a:solidFill>
                <a:latin typeface="Open Sans 1"/>
              </a:rPr>
              <a:t>(Notice that we suppose possible to enlarge a little the capacity of the existing DC)</a:t>
            </a:r>
          </a:p>
          <a:p>
            <a:pPr algn="just">
              <a:lnSpc>
                <a:spcPts val="3120"/>
              </a:lnSpc>
            </a:pPr>
            <a:r>
              <a:rPr lang="en-US" sz="2400" spc="-48">
                <a:solidFill>
                  <a:srgbClr val="000000"/>
                </a:solidFill>
                <a:latin typeface="Open Sans 1"/>
              </a:rPr>
              <a:t>This configuration results in </a:t>
            </a:r>
            <a:r>
              <a:rPr lang="en-US" sz="2400" spc="-48">
                <a:solidFill>
                  <a:srgbClr val="000000"/>
                </a:solidFill>
                <a:latin typeface="Open Sans 1 Bold"/>
              </a:rPr>
              <a:t>TOTAL CAPACITY of 31,500</a:t>
            </a:r>
            <a:r>
              <a:rPr lang="en-US" sz="2400" spc="-48">
                <a:solidFill>
                  <a:srgbClr val="000000"/>
                </a:solidFill>
                <a:latin typeface="Open Sans 1"/>
              </a:rPr>
              <a:t> units and a </a:t>
            </a:r>
            <a:r>
              <a:rPr lang="en-US" sz="2400" spc="-48">
                <a:solidFill>
                  <a:srgbClr val="000000"/>
                </a:solidFill>
                <a:latin typeface="Open Sans 1 Bold"/>
              </a:rPr>
              <a:t>CUMULATIVE SS of 625 units </a:t>
            </a:r>
            <a:r>
              <a:rPr lang="en-US" sz="2400" spc="-48">
                <a:solidFill>
                  <a:srgbClr val="000000"/>
                </a:solidFill>
                <a:latin typeface="Open Sans 1"/>
              </a:rPr>
              <a:t>across all distribution centers. </a:t>
            </a:r>
          </a:p>
          <a:p>
            <a:pPr algn="just">
              <a:lnSpc>
                <a:spcPts val="3120"/>
              </a:lnSpc>
            </a:pPr>
            <a:r>
              <a:rPr lang="en-US" sz="2400" spc="-48">
                <a:solidFill>
                  <a:srgbClr val="000000"/>
                </a:solidFill>
                <a:latin typeface="Open Sans 1"/>
              </a:rPr>
              <a:t>Notably, this is markedly lower than the overall capacity of 35,889 units achieved in the absence of safety stocks.</a:t>
            </a:r>
          </a:p>
          <a:p>
            <a:pPr algn="just">
              <a:lnSpc>
                <a:spcPts val="3120"/>
              </a:lnSpc>
            </a:pPr>
            <a:r>
              <a:rPr lang="en-US" sz="2400" spc="-48">
                <a:solidFill>
                  <a:srgbClr val="145DA0"/>
                </a:solidFill>
                <a:latin typeface="Open Sans 1 Bold"/>
              </a:rPr>
              <a:t>N.B.</a:t>
            </a:r>
            <a:r>
              <a:rPr lang="en-US" sz="2400" spc="-48">
                <a:solidFill>
                  <a:srgbClr val="000000"/>
                </a:solidFill>
                <a:latin typeface="Open Sans 1"/>
              </a:rPr>
              <a:t> We also considered the option of implementing safety stocks at the store level. However, our assessment revealed that such measures weren’t necessary.</a:t>
            </a:r>
          </a:p>
          <a:p>
            <a:pPr algn="just">
              <a:lnSpc>
                <a:spcPts val="3120"/>
              </a:lnSpc>
              <a:spcBef>
                <a:spcPct val="0"/>
              </a:spcBef>
            </a:pPr>
            <a:endParaRPr lang="en-US" sz="2400" spc="-48">
              <a:solidFill>
                <a:srgbClr val="000000"/>
              </a:solidFill>
              <a:latin typeface="Open Sans 1"/>
            </a:endParaRPr>
          </a:p>
        </p:txBody>
      </p:sp>
      <p:sp>
        <p:nvSpPr>
          <p:cNvPr id="8" name="Freeform 8"/>
          <p:cNvSpPr/>
          <p:nvPr/>
        </p:nvSpPr>
        <p:spPr>
          <a:xfrm>
            <a:off x="15802002" y="8157262"/>
            <a:ext cx="2151817" cy="1552537"/>
          </a:xfrm>
          <a:custGeom>
            <a:avLst/>
            <a:gdLst/>
            <a:ahLst/>
            <a:cxnLst/>
            <a:rect l="l" t="t" r="r" b="b"/>
            <a:pathLst>
              <a:path w="2151817" h="1552537">
                <a:moveTo>
                  <a:pt x="0" y="0"/>
                </a:moveTo>
                <a:lnTo>
                  <a:pt x="2151817" y="0"/>
                </a:lnTo>
                <a:lnTo>
                  <a:pt x="2151817" y="1552537"/>
                </a:lnTo>
                <a:lnTo>
                  <a:pt x="0" y="1552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9" name="Freeform 9"/>
          <p:cNvSpPr/>
          <p:nvPr/>
        </p:nvSpPr>
        <p:spPr>
          <a:xfrm>
            <a:off x="11332847" y="8157262"/>
            <a:ext cx="2151817" cy="1552537"/>
          </a:xfrm>
          <a:custGeom>
            <a:avLst/>
            <a:gdLst/>
            <a:ahLst/>
            <a:cxnLst/>
            <a:rect l="l" t="t" r="r" b="b"/>
            <a:pathLst>
              <a:path w="2151817" h="1552537">
                <a:moveTo>
                  <a:pt x="0" y="0"/>
                </a:moveTo>
                <a:lnTo>
                  <a:pt x="2151817" y="0"/>
                </a:lnTo>
                <a:lnTo>
                  <a:pt x="2151817" y="1552537"/>
                </a:lnTo>
                <a:lnTo>
                  <a:pt x="0" y="1552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10" name="Freeform 10"/>
          <p:cNvSpPr/>
          <p:nvPr/>
        </p:nvSpPr>
        <p:spPr>
          <a:xfrm>
            <a:off x="13635686" y="8157262"/>
            <a:ext cx="2151817" cy="1552537"/>
          </a:xfrm>
          <a:custGeom>
            <a:avLst/>
            <a:gdLst/>
            <a:ahLst/>
            <a:cxnLst/>
            <a:rect l="l" t="t" r="r" b="b"/>
            <a:pathLst>
              <a:path w="2151817" h="1552537">
                <a:moveTo>
                  <a:pt x="0" y="0"/>
                </a:moveTo>
                <a:lnTo>
                  <a:pt x="2151817" y="0"/>
                </a:lnTo>
                <a:lnTo>
                  <a:pt x="2151817" y="1552537"/>
                </a:lnTo>
                <a:lnTo>
                  <a:pt x="0" y="1552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11" name="Freeform 11"/>
          <p:cNvSpPr/>
          <p:nvPr/>
        </p:nvSpPr>
        <p:spPr>
          <a:xfrm>
            <a:off x="11451235" y="475977"/>
            <a:ext cx="957521" cy="1382248"/>
          </a:xfrm>
          <a:custGeom>
            <a:avLst/>
            <a:gdLst/>
            <a:ahLst/>
            <a:cxnLst/>
            <a:rect l="l" t="t" r="r" b="b"/>
            <a:pathLst>
              <a:path w="957521" h="1382248">
                <a:moveTo>
                  <a:pt x="0" y="0"/>
                </a:moveTo>
                <a:lnTo>
                  <a:pt x="957521" y="0"/>
                </a:lnTo>
                <a:lnTo>
                  <a:pt x="957521" y="1382248"/>
                </a:lnTo>
                <a:lnTo>
                  <a:pt x="0" y="13822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12" name="TextBox 12"/>
          <p:cNvSpPr txBox="1"/>
          <p:nvPr/>
        </p:nvSpPr>
        <p:spPr>
          <a:xfrm>
            <a:off x="1835728" y="480157"/>
            <a:ext cx="10516419" cy="1250062"/>
          </a:xfrm>
          <a:prstGeom prst="rect">
            <a:avLst/>
          </a:prstGeom>
        </p:spPr>
        <p:txBody>
          <a:bodyPr lIns="0" tIns="0" rIns="0" bIns="0" rtlCol="0" anchor="t">
            <a:spAutoFit/>
          </a:bodyPr>
          <a:lstStyle/>
          <a:p>
            <a:pPr marL="0" lvl="0" indent="0">
              <a:lnSpc>
                <a:spcPts val="10211"/>
              </a:lnSpc>
              <a:spcBef>
                <a:spcPct val="0"/>
              </a:spcBef>
            </a:pPr>
            <a:r>
              <a:rPr lang="en-US" sz="7399" spc="725">
                <a:solidFill>
                  <a:srgbClr val="0C65DB"/>
                </a:solidFill>
                <a:latin typeface="Open Sans 2 Bold"/>
              </a:rPr>
              <a:t>FINAL SOLUTION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3">
            <a:off x="13323920" y="850247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rot="887923">
            <a:off x="14129066" y="-4375682"/>
            <a:ext cx="7032580" cy="7216267"/>
          </a:xfrm>
          <a:custGeom>
            <a:avLst/>
            <a:gdLst/>
            <a:ahLst/>
            <a:cxnLst/>
            <a:rect l="l" t="t" r="r" b="b"/>
            <a:pathLst>
              <a:path w="7032580" h="7216267">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4" name="Group 4"/>
          <p:cNvGrpSpPr/>
          <p:nvPr/>
        </p:nvGrpSpPr>
        <p:grpSpPr>
          <a:xfrm>
            <a:off x="-224419" y="-1349021"/>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1C3F60"/>
            </a:solidFill>
          </p:spPr>
          <p:txBody>
            <a:bodyPr/>
            <a:lstStyle/>
            <a:p>
              <a:endParaRPr lang="it-IT"/>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176502" y="2007126"/>
            <a:ext cx="10179658" cy="5106344"/>
          </a:xfrm>
          <a:custGeom>
            <a:avLst/>
            <a:gdLst/>
            <a:ahLst/>
            <a:cxnLst/>
            <a:rect l="l" t="t" r="r" b="b"/>
            <a:pathLst>
              <a:path w="10179658" h="5106344">
                <a:moveTo>
                  <a:pt x="0" y="0"/>
                </a:moveTo>
                <a:lnTo>
                  <a:pt x="10179658" y="0"/>
                </a:lnTo>
                <a:lnTo>
                  <a:pt x="10179658" y="5106343"/>
                </a:lnTo>
                <a:lnTo>
                  <a:pt x="0" y="5106343"/>
                </a:lnTo>
                <a:lnTo>
                  <a:pt x="0" y="0"/>
                </a:lnTo>
                <a:close/>
              </a:path>
            </a:pathLst>
          </a:custGeom>
          <a:blipFill>
            <a:blip r:embed="rId4"/>
            <a:stretch>
              <a:fillRect/>
            </a:stretch>
          </a:blipFill>
        </p:spPr>
        <p:txBody>
          <a:bodyPr/>
          <a:lstStyle/>
          <a:p>
            <a:endParaRPr lang="it-IT"/>
          </a:p>
        </p:txBody>
      </p:sp>
      <p:sp>
        <p:nvSpPr>
          <p:cNvPr id="8" name="Freeform 8"/>
          <p:cNvSpPr/>
          <p:nvPr/>
        </p:nvSpPr>
        <p:spPr>
          <a:xfrm>
            <a:off x="431611" y="7113469"/>
            <a:ext cx="7575509" cy="3001703"/>
          </a:xfrm>
          <a:custGeom>
            <a:avLst/>
            <a:gdLst/>
            <a:ahLst/>
            <a:cxnLst/>
            <a:rect l="l" t="t" r="r" b="b"/>
            <a:pathLst>
              <a:path w="7575509" h="3001703">
                <a:moveTo>
                  <a:pt x="0" y="0"/>
                </a:moveTo>
                <a:lnTo>
                  <a:pt x="7575508" y="0"/>
                </a:lnTo>
                <a:lnTo>
                  <a:pt x="7575508" y="3001704"/>
                </a:lnTo>
                <a:lnTo>
                  <a:pt x="0" y="3001704"/>
                </a:lnTo>
                <a:lnTo>
                  <a:pt x="0" y="0"/>
                </a:lnTo>
                <a:close/>
              </a:path>
            </a:pathLst>
          </a:custGeom>
          <a:blipFill>
            <a:blip r:embed="rId5"/>
            <a:stretch>
              <a:fillRect t="-2074" b="-2074"/>
            </a:stretch>
          </a:blipFill>
        </p:spPr>
        <p:txBody>
          <a:bodyPr/>
          <a:lstStyle/>
          <a:p>
            <a:endParaRPr lang="it-IT"/>
          </a:p>
        </p:txBody>
      </p:sp>
      <p:sp>
        <p:nvSpPr>
          <p:cNvPr id="9" name="TextBox 9"/>
          <p:cNvSpPr txBox="1"/>
          <p:nvPr/>
        </p:nvSpPr>
        <p:spPr>
          <a:xfrm>
            <a:off x="2340956" y="538667"/>
            <a:ext cx="10516419" cy="1250061"/>
          </a:xfrm>
          <a:prstGeom prst="rect">
            <a:avLst/>
          </a:prstGeom>
        </p:spPr>
        <p:txBody>
          <a:bodyPr lIns="0" tIns="0" rIns="0" bIns="0" rtlCol="0" anchor="t">
            <a:spAutoFit/>
          </a:bodyPr>
          <a:lstStyle/>
          <a:p>
            <a:pPr marL="0" lvl="0" indent="0">
              <a:lnSpc>
                <a:spcPts val="10212"/>
              </a:lnSpc>
              <a:spcBef>
                <a:spcPct val="0"/>
              </a:spcBef>
            </a:pPr>
            <a:r>
              <a:rPr lang="en-US" sz="7400" spc="725">
                <a:solidFill>
                  <a:srgbClr val="0C65DB"/>
                </a:solidFill>
                <a:latin typeface="Open Sans 2 Bold"/>
              </a:rPr>
              <a:t>RESULTS</a:t>
            </a:r>
          </a:p>
        </p:txBody>
      </p:sp>
      <p:sp>
        <p:nvSpPr>
          <p:cNvPr id="10" name="TextBox 10"/>
          <p:cNvSpPr txBox="1"/>
          <p:nvPr/>
        </p:nvSpPr>
        <p:spPr>
          <a:xfrm>
            <a:off x="11249979" y="3599996"/>
            <a:ext cx="5767711" cy="2886710"/>
          </a:xfrm>
          <a:prstGeom prst="rect">
            <a:avLst/>
          </a:prstGeom>
        </p:spPr>
        <p:txBody>
          <a:bodyPr lIns="0" tIns="0" rIns="0" bIns="0" rtlCol="0" anchor="t">
            <a:spAutoFit/>
          </a:bodyPr>
          <a:lstStyle/>
          <a:p>
            <a:pPr algn="just">
              <a:lnSpc>
                <a:spcPts val="2859"/>
              </a:lnSpc>
              <a:spcBef>
                <a:spcPct val="0"/>
              </a:spcBef>
            </a:pPr>
            <a:r>
              <a:rPr lang="en-US" sz="2199">
                <a:solidFill>
                  <a:srgbClr val="000000"/>
                </a:solidFill>
                <a:latin typeface="Open Sans 2"/>
              </a:rPr>
              <a:t>The graph shows clearly that after the pandemic the model quickly reaches good performances (IFR&gt;95%). Additionally, it is noteworthy that the minimum IFR surpasses 60%, and the average IFR consistently exceeds 95%. For precise numerical values, please refer to the code screen.</a:t>
            </a:r>
          </a:p>
        </p:txBody>
      </p:sp>
      <p:sp>
        <p:nvSpPr>
          <p:cNvPr id="11" name="Freeform 11"/>
          <p:cNvSpPr/>
          <p:nvPr/>
        </p:nvSpPr>
        <p:spPr>
          <a:xfrm>
            <a:off x="7599166" y="504508"/>
            <a:ext cx="1442202" cy="1442202"/>
          </a:xfrm>
          <a:custGeom>
            <a:avLst/>
            <a:gdLst/>
            <a:ahLst/>
            <a:cxnLst/>
            <a:rect l="l" t="t" r="r" b="b"/>
            <a:pathLst>
              <a:path w="1442202" h="1442202">
                <a:moveTo>
                  <a:pt x="0" y="0"/>
                </a:moveTo>
                <a:lnTo>
                  <a:pt x="1442202" y="0"/>
                </a:lnTo>
                <a:lnTo>
                  <a:pt x="1442202" y="1442203"/>
                </a:lnTo>
                <a:lnTo>
                  <a:pt x="0" y="1442203"/>
                </a:lnTo>
                <a:lnTo>
                  <a:pt x="0" y="0"/>
                </a:lnTo>
                <a:close/>
              </a:path>
            </a:pathLst>
          </a:custGeom>
          <a:blipFill>
            <a:blip r:embed="rId6"/>
            <a:stretch>
              <a:fillRect/>
            </a:stretch>
          </a:blipFill>
        </p:spPr>
        <p:txBody>
          <a:bodyPr/>
          <a:lstStyle/>
          <a:p>
            <a:endParaRPr 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7CFE4"/>
        </a:solidFill>
        <a:effectLst/>
      </p:bgPr>
    </p:bg>
    <p:spTree>
      <p:nvGrpSpPr>
        <p:cNvPr id="1" name=""/>
        <p:cNvGrpSpPr/>
        <p:nvPr/>
      </p:nvGrpSpPr>
      <p:grpSpPr>
        <a:xfrm>
          <a:off x="0" y="0"/>
          <a:ext cx="0" cy="0"/>
          <a:chOff x="0" y="0"/>
          <a:chExt cx="0" cy="0"/>
        </a:xfrm>
      </p:grpSpPr>
      <p:grpSp>
        <p:nvGrpSpPr>
          <p:cNvPr id="2" name="Group 2"/>
          <p:cNvGrpSpPr/>
          <p:nvPr/>
        </p:nvGrpSpPr>
        <p:grpSpPr>
          <a:xfrm>
            <a:off x="10171697" y="2886039"/>
            <a:ext cx="532109" cy="53210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F60"/>
            </a:solidFill>
          </p:spPr>
          <p:txBody>
            <a:bodyPr/>
            <a:lstStyle/>
            <a:p>
              <a:endParaRPr lang="it-IT"/>
            </a:p>
          </p:txBody>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028700" y="4139794"/>
            <a:ext cx="7324149" cy="1306830"/>
          </a:xfrm>
          <a:prstGeom prst="rect">
            <a:avLst/>
          </a:prstGeom>
        </p:spPr>
        <p:txBody>
          <a:bodyPr lIns="0" tIns="0" rIns="0" bIns="0" rtlCol="0" anchor="t">
            <a:spAutoFit/>
          </a:bodyPr>
          <a:lstStyle/>
          <a:p>
            <a:pPr marL="0" lvl="0" indent="0">
              <a:lnSpc>
                <a:spcPts val="10800"/>
              </a:lnSpc>
            </a:pPr>
            <a:r>
              <a:rPr lang="en-US" sz="7200" strike="noStrike" spc="705">
                <a:solidFill>
                  <a:srgbClr val="1C3F60"/>
                </a:solidFill>
                <a:latin typeface="Open Sans 1 Bold"/>
              </a:rPr>
              <a:t>CONTENT</a:t>
            </a:r>
          </a:p>
        </p:txBody>
      </p:sp>
      <p:sp>
        <p:nvSpPr>
          <p:cNvPr id="6" name="TextBox 6"/>
          <p:cNvSpPr txBox="1"/>
          <p:nvPr/>
        </p:nvSpPr>
        <p:spPr>
          <a:xfrm>
            <a:off x="11405100" y="2857464"/>
            <a:ext cx="5854200" cy="485775"/>
          </a:xfrm>
          <a:prstGeom prst="rect">
            <a:avLst/>
          </a:prstGeom>
        </p:spPr>
        <p:txBody>
          <a:bodyPr lIns="0" tIns="0" rIns="0" bIns="0" rtlCol="0" anchor="t">
            <a:spAutoFit/>
          </a:bodyPr>
          <a:lstStyle/>
          <a:p>
            <a:pPr marL="0" lvl="0" indent="0">
              <a:lnSpc>
                <a:spcPts val="3900"/>
              </a:lnSpc>
            </a:pPr>
            <a:r>
              <a:rPr lang="en-US" sz="3000" spc="294">
                <a:solidFill>
                  <a:srgbClr val="0B1320"/>
                </a:solidFill>
                <a:latin typeface="Open Sans 1"/>
              </a:rPr>
              <a:t>1 INTRODUCTION</a:t>
            </a:r>
          </a:p>
        </p:txBody>
      </p:sp>
      <p:sp>
        <p:nvSpPr>
          <p:cNvPr id="7" name="TextBox 7"/>
          <p:cNvSpPr txBox="1"/>
          <p:nvPr/>
        </p:nvSpPr>
        <p:spPr>
          <a:xfrm>
            <a:off x="11405100" y="4640809"/>
            <a:ext cx="5854200" cy="485775"/>
          </a:xfrm>
          <a:prstGeom prst="rect">
            <a:avLst/>
          </a:prstGeom>
        </p:spPr>
        <p:txBody>
          <a:bodyPr lIns="0" tIns="0" rIns="0" bIns="0" rtlCol="0" anchor="t">
            <a:spAutoFit/>
          </a:bodyPr>
          <a:lstStyle/>
          <a:p>
            <a:pPr marL="0" lvl="0" indent="0">
              <a:lnSpc>
                <a:spcPts val="3900"/>
              </a:lnSpc>
            </a:pPr>
            <a:r>
              <a:rPr lang="en-US" sz="3000" spc="294">
                <a:solidFill>
                  <a:srgbClr val="0B1320"/>
                </a:solidFill>
                <a:latin typeface="Open Sans 1"/>
              </a:rPr>
              <a:t>2 WEAKNESSES</a:t>
            </a:r>
          </a:p>
        </p:txBody>
      </p:sp>
      <p:sp>
        <p:nvSpPr>
          <p:cNvPr id="8" name="TextBox 8"/>
          <p:cNvSpPr txBox="1"/>
          <p:nvPr/>
        </p:nvSpPr>
        <p:spPr>
          <a:xfrm>
            <a:off x="11405100" y="6470568"/>
            <a:ext cx="5854200" cy="485775"/>
          </a:xfrm>
          <a:prstGeom prst="rect">
            <a:avLst/>
          </a:prstGeom>
        </p:spPr>
        <p:txBody>
          <a:bodyPr lIns="0" tIns="0" rIns="0" bIns="0" rtlCol="0" anchor="t">
            <a:spAutoFit/>
          </a:bodyPr>
          <a:lstStyle/>
          <a:p>
            <a:pPr marL="0" lvl="0" indent="0">
              <a:lnSpc>
                <a:spcPts val="3900"/>
              </a:lnSpc>
            </a:pPr>
            <a:r>
              <a:rPr lang="en-US" sz="3000" spc="294">
                <a:solidFill>
                  <a:srgbClr val="0B1320"/>
                </a:solidFill>
                <a:latin typeface="Open Sans 1"/>
              </a:rPr>
              <a:t>3 UPDATED VERSION</a:t>
            </a:r>
          </a:p>
        </p:txBody>
      </p:sp>
      <p:grpSp>
        <p:nvGrpSpPr>
          <p:cNvPr id="9" name="Group 9"/>
          <p:cNvGrpSpPr/>
          <p:nvPr/>
        </p:nvGrpSpPr>
        <p:grpSpPr>
          <a:xfrm>
            <a:off x="10171697" y="6499143"/>
            <a:ext cx="532109" cy="53210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F60"/>
            </a:solidFill>
          </p:spPr>
          <p:txBody>
            <a:bodyPr/>
            <a:lstStyle/>
            <a:p>
              <a:endParaRPr lang="it-IT"/>
            </a:p>
          </p:txBody>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10171697" y="4631929"/>
            <a:ext cx="532109" cy="53210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F60"/>
            </a:solidFill>
          </p:spPr>
          <p:txBody>
            <a:bodyPr/>
            <a:lstStyle/>
            <a:p>
              <a:endParaRPr lang="it-IT"/>
            </a:p>
          </p:txBody>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Thin Line Abstract  Shape Illustration"/>
          <p:cNvSpPr/>
          <p:nvPr/>
        </p:nvSpPr>
        <p:spPr>
          <a:xfrm>
            <a:off x="-4801092" y="7361520"/>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AutoShape 3"/>
          <p:cNvSpPr/>
          <p:nvPr/>
        </p:nvSpPr>
        <p:spPr>
          <a:xfrm>
            <a:off x="9144000" y="0"/>
            <a:ext cx="9144000" cy="10287000"/>
          </a:xfrm>
          <a:prstGeom prst="rect">
            <a:avLst/>
          </a:prstGeom>
          <a:solidFill>
            <a:srgbClr val="B7CFE4"/>
          </a:solidFill>
        </p:spPr>
        <p:txBody>
          <a:bodyPr/>
          <a:lstStyle/>
          <a:p>
            <a:endParaRPr lang="it-IT"/>
          </a:p>
        </p:txBody>
      </p:sp>
      <p:sp>
        <p:nvSpPr>
          <p:cNvPr id="4" name="Freeform 4"/>
          <p:cNvSpPr/>
          <p:nvPr/>
        </p:nvSpPr>
        <p:spPr>
          <a:xfrm>
            <a:off x="10833279" y="1646772"/>
            <a:ext cx="5765441" cy="3279814"/>
          </a:xfrm>
          <a:custGeom>
            <a:avLst/>
            <a:gdLst/>
            <a:ahLst/>
            <a:cxnLst/>
            <a:rect l="l" t="t" r="r" b="b"/>
            <a:pathLst>
              <a:path w="5765441" h="3279814">
                <a:moveTo>
                  <a:pt x="0" y="0"/>
                </a:moveTo>
                <a:lnTo>
                  <a:pt x="5765442" y="0"/>
                </a:lnTo>
                <a:lnTo>
                  <a:pt x="5765442" y="3279814"/>
                </a:lnTo>
                <a:lnTo>
                  <a:pt x="0" y="3279814"/>
                </a:lnTo>
                <a:lnTo>
                  <a:pt x="0" y="0"/>
                </a:lnTo>
                <a:close/>
              </a:path>
            </a:pathLst>
          </a:custGeom>
          <a:blipFill>
            <a:blip r:embed="rId4"/>
            <a:stretch>
              <a:fillRect l="-12383" r="-22288"/>
            </a:stretch>
          </a:blipFill>
        </p:spPr>
        <p:txBody>
          <a:bodyPr/>
          <a:lstStyle/>
          <a:p>
            <a:endParaRPr lang="it-IT"/>
          </a:p>
        </p:txBody>
      </p:sp>
      <p:sp>
        <p:nvSpPr>
          <p:cNvPr id="5" name="Freeform 5"/>
          <p:cNvSpPr/>
          <p:nvPr/>
        </p:nvSpPr>
        <p:spPr>
          <a:xfrm>
            <a:off x="10833279" y="6231853"/>
            <a:ext cx="5765441" cy="3279814"/>
          </a:xfrm>
          <a:custGeom>
            <a:avLst/>
            <a:gdLst/>
            <a:ahLst/>
            <a:cxnLst/>
            <a:rect l="l" t="t" r="r" b="b"/>
            <a:pathLst>
              <a:path w="5765441" h="3279814">
                <a:moveTo>
                  <a:pt x="0" y="0"/>
                </a:moveTo>
                <a:lnTo>
                  <a:pt x="5765442" y="0"/>
                </a:lnTo>
                <a:lnTo>
                  <a:pt x="5765442" y="3279815"/>
                </a:lnTo>
                <a:lnTo>
                  <a:pt x="0" y="3279815"/>
                </a:lnTo>
                <a:lnTo>
                  <a:pt x="0" y="0"/>
                </a:lnTo>
                <a:close/>
              </a:path>
            </a:pathLst>
          </a:custGeom>
          <a:blipFill>
            <a:blip r:embed="rId5"/>
            <a:stretch>
              <a:fillRect l="-922" r="-14082"/>
            </a:stretch>
          </a:blipFill>
        </p:spPr>
        <p:txBody>
          <a:bodyPr/>
          <a:lstStyle/>
          <a:p>
            <a:endParaRPr lang="it-IT"/>
          </a:p>
        </p:txBody>
      </p:sp>
      <p:sp>
        <p:nvSpPr>
          <p:cNvPr id="6" name="Freeform 6" descr="Thin Line Abstract  Shape Illustration"/>
          <p:cNvSpPr/>
          <p:nvPr/>
        </p:nvSpPr>
        <p:spPr>
          <a:xfrm>
            <a:off x="15148570" y="-4124079"/>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7" name="Group 7"/>
          <p:cNvGrpSpPr/>
          <p:nvPr/>
        </p:nvGrpSpPr>
        <p:grpSpPr>
          <a:xfrm>
            <a:off x="11163970" y="2565375"/>
            <a:ext cx="5104059" cy="721304"/>
            <a:chOff x="0" y="0"/>
            <a:chExt cx="1344279" cy="189973"/>
          </a:xfrm>
        </p:grpSpPr>
        <p:sp>
          <p:nvSpPr>
            <p:cNvPr id="8" name="Freeform 8"/>
            <p:cNvSpPr/>
            <p:nvPr/>
          </p:nvSpPr>
          <p:spPr>
            <a:xfrm>
              <a:off x="0" y="0"/>
              <a:ext cx="1344279" cy="189973"/>
            </a:xfrm>
            <a:custGeom>
              <a:avLst/>
              <a:gdLst/>
              <a:ahLst/>
              <a:cxnLst/>
              <a:rect l="l" t="t" r="r" b="b"/>
              <a:pathLst>
                <a:path w="1344279" h="189973">
                  <a:moveTo>
                    <a:pt x="0" y="0"/>
                  </a:moveTo>
                  <a:lnTo>
                    <a:pt x="1344279" y="0"/>
                  </a:lnTo>
                  <a:lnTo>
                    <a:pt x="1344279" y="189973"/>
                  </a:lnTo>
                  <a:lnTo>
                    <a:pt x="0" y="189973"/>
                  </a:lnTo>
                  <a:close/>
                </a:path>
              </a:pathLst>
            </a:custGeom>
            <a:solidFill>
              <a:srgbClr val="000000">
                <a:alpha val="0"/>
              </a:srgbClr>
            </a:solidFill>
            <a:ln w="38100" cap="sq">
              <a:solidFill>
                <a:srgbClr val="FF0000"/>
              </a:solidFill>
              <a:prstDash val="solid"/>
              <a:miter/>
            </a:ln>
          </p:spPr>
          <p:txBody>
            <a:bodyPr/>
            <a:lstStyle/>
            <a:p>
              <a:endParaRPr lang="it-IT"/>
            </a:p>
          </p:txBody>
        </p:sp>
        <p:sp>
          <p:nvSpPr>
            <p:cNvPr id="9" name="TextBox 9"/>
            <p:cNvSpPr txBox="1"/>
            <p:nvPr/>
          </p:nvSpPr>
          <p:spPr>
            <a:xfrm>
              <a:off x="0" y="-19050"/>
              <a:ext cx="1344279" cy="209023"/>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1163970" y="7150456"/>
            <a:ext cx="5104059" cy="721304"/>
            <a:chOff x="0" y="0"/>
            <a:chExt cx="1344279" cy="189973"/>
          </a:xfrm>
        </p:grpSpPr>
        <p:sp>
          <p:nvSpPr>
            <p:cNvPr id="11" name="Freeform 11"/>
            <p:cNvSpPr/>
            <p:nvPr/>
          </p:nvSpPr>
          <p:spPr>
            <a:xfrm>
              <a:off x="0" y="0"/>
              <a:ext cx="1344279" cy="189973"/>
            </a:xfrm>
            <a:custGeom>
              <a:avLst/>
              <a:gdLst/>
              <a:ahLst/>
              <a:cxnLst/>
              <a:rect l="l" t="t" r="r" b="b"/>
              <a:pathLst>
                <a:path w="1344279" h="189973">
                  <a:moveTo>
                    <a:pt x="0" y="0"/>
                  </a:moveTo>
                  <a:lnTo>
                    <a:pt x="1344279" y="0"/>
                  </a:lnTo>
                  <a:lnTo>
                    <a:pt x="1344279" y="189973"/>
                  </a:lnTo>
                  <a:lnTo>
                    <a:pt x="0" y="189973"/>
                  </a:lnTo>
                  <a:close/>
                </a:path>
              </a:pathLst>
            </a:custGeom>
            <a:solidFill>
              <a:srgbClr val="000000">
                <a:alpha val="0"/>
              </a:srgbClr>
            </a:solidFill>
            <a:ln w="38100" cap="sq">
              <a:solidFill>
                <a:srgbClr val="FF0000"/>
              </a:solidFill>
              <a:prstDash val="solid"/>
              <a:miter/>
            </a:ln>
          </p:spPr>
          <p:txBody>
            <a:bodyPr/>
            <a:lstStyle/>
            <a:p>
              <a:endParaRPr lang="it-IT"/>
            </a:p>
          </p:txBody>
        </p:sp>
        <p:sp>
          <p:nvSpPr>
            <p:cNvPr id="12" name="TextBox 12"/>
            <p:cNvSpPr txBox="1"/>
            <p:nvPr/>
          </p:nvSpPr>
          <p:spPr>
            <a:xfrm>
              <a:off x="0" y="-19050"/>
              <a:ext cx="1344279" cy="209023"/>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9482196" y="1117300"/>
            <a:ext cx="1681775" cy="533675"/>
            <a:chOff x="0" y="0"/>
            <a:chExt cx="442937" cy="140556"/>
          </a:xfrm>
        </p:grpSpPr>
        <p:sp>
          <p:nvSpPr>
            <p:cNvPr id="14" name="Freeform 14"/>
            <p:cNvSpPr/>
            <p:nvPr/>
          </p:nvSpPr>
          <p:spPr>
            <a:xfrm>
              <a:off x="0" y="0"/>
              <a:ext cx="442937" cy="140556"/>
            </a:xfrm>
            <a:custGeom>
              <a:avLst/>
              <a:gdLst/>
              <a:ahLst/>
              <a:cxnLst/>
              <a:rect l="l" t="t" r="r" b="b"/>
              <a:pathLst>
                <a:path w="442937" h="140556">
                  <a:moveTo>
                    <a:pt x="0" y="0"/>
                  </a:moveTo>
                  <a:lnTo>
                    <a:pt x="442937" y="0"/>
                  </a:lnTo>
                  <a:lnTo>
                    <a:pt x="442937" y="140556"/>
                  </a:lnTo>
                  <a:lnTo>
                    <a:pt x="0" y="140556"/>
                  </a:lnTo>
                  <a:close/>
                </a:path>
              </a:pathLst>
            </a:custGeom>
            <a:solidFill>
              <a:srgbClr val="365679"/>
            </a:solidFill>
          </p:spPr>
          <p:txBody>
            <a:bodyPr/>
            <a:lstStyle/>
            <a:p>
              <a:endParaRPr lang="it-IT"/>
            </a:p>
          </p:txBody>
        </p:sp>
        <p:sp>
          <p:nvSpPr>
            <p:cNvPr id="15" name="TextBox 15"/>
            <p:cNvSpPr txBox="1"/>
            <p:nvPr/>
          </p:nvSpPr>
          <p:spPr>
            <a:xfrm>
              <a:off x="0" y="-19050"/>
              <a:ext cx="442937" cy="159606"/>
            </a:xfrm>
            <a:prstGeom prst="rect">
              <a:avLst/>
            </a:prstGeom>
          </p:spPr>
          <p:txBody>
            <a:bodyPr lIns="50800" tIns="50800" rIns="50800" bIns="50800" rtlCol="0" anchor="ctr"/>
            <a:lstStyle/>
            <a:p>
              <a:pPr algn="ctr">
                <a:lnSpc>
                  <a:spcPts val="2859"/>
                </a:lnSpc>
              </a:pPr>
              <a:r>
                <a:rPr lang="en-US" sz="2199">
                  <a:solidFill>
                    <a:srgbClr val="FFFFFF"/>
                  </a:solidFill>
                  <a:latin typeface="Open Sans 2 Bold"/>
                </a:rPr>
                <a:t>NEW code</a:t>
              </a:r>
            </a:p>
          </p:txBody>
        </p:sp>
      </p:grpSp>
      <p:grpSp>
        <p:nvGrpSpPr>
          <p:cNvPr id="16" name="Group 16"/>
          <p:cNvGrpSpPr/>
          <p:nvPr/>
        </p:nvGrpSpPr>
        <p:grpSpPr>
          <a:xfrm>
            <a:off x="9482196" y="5698178"/>
            <a:ext cx="1681775" cy="533675"/>
            <a:chOff x="0" y="0"/>
            <a:chExt cx="442937" cy="140556"/>
          </a:xfrm>
        </p:grpSpPr>
        <p:sp>
          <p:nvSpPr>
            <p:cNvPr id="17" name="Freeform 17"/>
            <p:cNvSpPr/>
            <p:nvPr/>
          </p:nvSpPr>
          <p:spPr>
            <a:xfrm>
              <a:off x="0" y="0"/>
              <a:ext cx="442937" cy="140556"/>
            </a:xfrm>
            <a:custGeom>
              <a:avLst/>
              <a:gdLst/>
              <a:ahLst/>
              <a:cxnLst/>
              <a:rect l="l" t="t" r="r" b="b"/>
              <a:pathLst>
                <a:path w="442937" h="140556">
                  <a:moveTo>
                    <a:pt x="0" y="0"/>
                  </a:moveTo>
                  <a:lnTo>
                    <a:pt x="442937" y="0"/>
                  </a:lnTo>
                  <a:lnTo>
                    <a:pt x="442937" y="140556"/>
                  </a:lnTo>
                  <a:lnTo>
                    <a:pt x="0" y="140556"/>
                  </a:lnTo>
                  <a:close/>
                </a:path>
              </a:pathLst>
            </a:custGeom>
            <a:solidFill>
              <a:srgbClr val="365679"/>
            </a:solidFill>
          </p:spPr>
          <p:txBody>
            <a:bodyPr/>
            <a:lstStyle/>
            <a:p>
              <a:endParaRPr lang="it-IT"/>
            </a:p>
          </p:txBody>
        </p:sp>
        <p:sp>
          <p:nvSpPr>
            <p:cNvPr id="18" name="TextBox 18"/>
            <p:cNvSpPr txBox="1"/>
            <p:nvPr/>
          </p:nvSpPr>
          <p:spPr>
            <a:xfrm>
              <a:off x="0" y="-19050"/>
              <a:ext cx="442937" cy="159606"/>
            </a:xfrm>
            <a:prstGeom prst="rect">
              <a:avLst/>
            </a:prstGeom>
          </p:spPr>
          <p:txBody>
            <a:bodyPr lIns="50800" tIns="50800" rIns="50800" bIns="50800" rtlCol="0" anchor="ctr"/>
            <a:lstStyle/>
            <a:p>
              <a:pPr algn="ctr">
                <a:lnSpc>
                  <a:spcPts val="2859"/>
                </a:lnSpc>
              </a:pPr>
              <a:r>
                <a:rPr lang="en-US" sz="2199">
                  <a:solidFill>
                    <a:srgbClr val="FFFFFF"/>
                  </a:solidFill>
                  <a:latin typeface="Open Sans 2 Bold"/>
                </a:rPr>
                <a:t>OLD code</a:t>
              </a:r>
            </a:p>
          </p:txBody>
        </p:sp>
      </p:grpSp>
      <p:sp>
        <p:nvSpPr>
          <p:cNvPr id="19" name="AutoShape 19"/>
          <p:cNvSpPr/>
          <p:nvPr/>
        </p:nvSpPr>
        <p:spPr>
          <a:xfrm flipV="1">
            <a:off x="13716000" y="4926586"/>
            <a:ext cx="0" cy="1038429"/>
          </a:xfrm>
          <a:prstGeom prst="line">
            <a:avLst/>
          </a:prstGeom>
          <a:ln w="114300" cap="flat">
            <a:solidFill>
              <a:srgbClr val="FF0000"/>
            </a:solidFill>
            <a:prstDash val="solid"/>
            <a:headEnd type="none" w="sm" len="sm"/>
            <a:tailEnd type="arrow" w="med" len="sm"/>
          </a:ln>
        </p:spPr>
        <p:txBody>
          <a:bodyPr/>
          <a:lstStyle/>
          <a:p>
            <a:endParaRPr lang="it-IT"/>
          </a:p>
        </p:txBody>
      </p:sp>
      <p:sp>
        <p:nvSpPr>
          <p:cNvPr id="20" name="TextBox 20"/>
          <p:cNvSpPr txBox="1"/>
          <p:nvPr/>
        </p:nvSpPr>
        <p:spPr>
          <a:xfrm>
            <a:off x="482201" y="810194"/>
            <a:ext cx="8661799" cy="1114425"/>
          </a:xfrm>
          <a:prstGeom prst="rect">
            <a:avLst/>
          </a:prstGeom>
        </p:spPr>
        <p:txBody>
          <a:bodyPr lIns="0" tIns="0" rIns="0" bIns="0" rtlCol="0" anchor="t">
            <a:spAutoFit/>
          </a:bodyPr>
          <a:lstStyle/>
          <a:p>
            <a:pPr marL="0" lvl="0" indent="0" algn="just">
              <a:lnSpc>
                <a:spcPts val="8880"/>
              </a:lnSpc>
            </a:pPr>
            <a:r>
              <a:rPr lang="en-US" sz="7400">
                <a:solidFill>
                  <a:srgbClr val="365679"/>
                </a:solidFill>
                <a:latin typeface="Open Sans 2 Bold"/>
              </a:rPr>
              <a:t>PANIC PURCHASE</a:t>
            </a:r>
          </a:p>
        </p:txBody>
      </p:sp>
      <p:sp>
        <p:nvSpPr>
          <p:cNvPr id="21" name="TextBox 21"/>
          <p:cNvSpPr txBox="1"/>
          <p:nvPr/>
        </p:nvSpPr>
        <p:spPr>
          <a:xfrm>
            <a:off x="1028700" y="2703962"/>
            <a:ext cx="7141593" cy="6116955"/>
          </a:xfrm>
          <a:prstGeom prst="rect">
            <a:avLst/>
          </a:prstGeom>
        </p:spPr>
        <p:txBody>
          <a:bodyPr lIns="0" tIns="0" rIns="0" bIns="0" rtlCol="0" anchor="t">
            <a:spAutoFit/>
          </a:bodyPr>
          <a:lstStyle/>
          <a:p>
            <a:pPr marL="0" lvl="0" indent="0" algn="just">
              <a:lnSpc>
                <a:spcPts val="3299"/>
              </a:lnSpc>
              <a:spcBef>
                <a:spcPct val="0"/>
              </a:spcBef>
            </a:pPr>
            <a:r>
              <a:rPr lang="en-US" sz="2199" u="none" strike="noStrike">
                <a:solidFill>
                  <a:srgbClr val="000000"/>
                </a:solidFill>
                <a:latin typeface="Open Sans 2"/>
              </a:rPr>
              <a:t>In the base model, when a Customer falls into panic, her frequencies ‘f’ and quantities ‘q’ is doubled. The problem arises when a Customer is set to panic twice or more in a row. In that case, her ‘f’ and ‘q’ could grow exponentially.</a:t>
            </a:r>
          </a:p>
          <a:p>
            <a:pPr marL="0" lvl="0" indent="0" algn="just">
              <a:lnSpc>
                <a:spcPts val="3299"/>
              </a:lnSpc>
              <a:spcBef>
                <a:spcPct val="0"/>
              </a:spcBef>
            </a:pPr>
            <a:endParaRPr lang="en-US" sz="2199" u="none" strike="noStrike">
              <a:solidFill>
                <a:srgbClr val="000000"/>
              </a:solidFill>
              <a:latin typeface="Open Sans 2"/>
            </a:endParaRPr>
          </a:p>
          <a:p>
            <a:pPr marL="0" lvl="0" indent="0" algn="just">
              <a:lnSpc>
                <a:spcPts val="3299"/>
              </a:lnSpc>
              <a:spcBef>
                <a:spcPct val="0"/>
              </a:spcBef>
            </a:pPr>
            <a:r>
              <a:rPr lang="en-US" sz="2199" u="none" strike="noStrike">
                <a:solidFill>
                  <a:srgbClr val="000000"/>
                </a:solidFill>
                <a:latin typeface="Open Sans 2"/>
              </a:rPr>
              <a:t>This issue is not significant in the base case, since it is not likely that a customer is randomly set to panic two times in a row. </a:t>
            </a:r>
          </a:p>
          <a:p>
            <a:pPr marL="0" lvl="0" indent="0" algn="just">
              <a:lnSpc>
                <a:spcPts val="3299"/>
              </a:lnSpc>
              <a:spcBef>
                <a:spcPct val="0"/>
              </a:spcBef>
            </a:pPr>
            <a:endParaRPr lang="en-US" sz="2199" u="none" strike="noStrike">
              <a:solidFill>
                <a:srgbClr val="000000"/>
              </a:solidFill>
              <a:latin typeface="Open Sans 2"/>
            </a:endParaRPr>
          </a:p>
          <a:p>
            <a:pPr marL="0" lvl="0" indent="0" algn="just">
              <a:lnSpc>
                <a:spcPts val="3299"/>
              </a:lnSpc>
              <a:spcBef>
                <a:spcPct val="0"/>
              </a:spcBef>
            </a:pPr>
            <a:r>
              <a:rPr lang="en-US" sz="2199" u="none" strike="noStrike">
                <a:solidFill>
                  <a:srgbClr val="000000"/>
                </a:solidFill>
                <a:latin typeface="Open Sans 2"/>
              </a:rPr>
              <a:t>However, in the new model, where the customers remain in panic unless they find a store in stock-out, this would lead to extremely high demands. In light of this issue, the ‘f’ and ‘q’ of a panic customer are always calculated with respect to the base case.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3F60"/>
        </a:solidFill>
        <a:effectLst/>
      </p:bgPr>
    </p:bg>
    <p:spTree>
      <p:nvGrpSpPr>
        <p:cNvPr id="1" name=""/>
        <p:cNvGrpSpPr/>
        <p:nvPr/>
      </p:nvGrpSpPr>
      <p:grpSpPr>
        <a:xfrm>
          <a:off x="0" y="0"/>
          <a:ext cx="0" cy="0"/>
          <a:chOff x="0" y="0"/>
          <a:chExt cx="0" cy="0"/>
        </a:xfrm>
      </p:grpSpPr>
      <p:sp>
        <p:nvSpPr>
          <p:cNvPr id="2" name="Freeform 2"/>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3" name="Group 3"/>
          <p:cNvGrpSpPr/>
          <p:nvPr/>
        </p:nvGrpSpPr>
        <p:grpSpPr>
          <a:xfrm rot="2105992">
            <a:off x="-4090948" y="8432175"/>
            <a:ext cx="10239296" cy="6648757"/>
            <a:chOff x="0" y="0"/>
            <a:chExt cx="2696769" cy="1751113"/>
          </a:xfrm>
        </p:grpSpPr>
        <p:sp>
          <p:nvSpPr>
            <p:cNvPr id="4" name="Freeform 4"/>
            <p:cNvSpPr/>
            <p:nvPr/>
          </p:nvSpPr>
          <p:spPr>
            <a:xfrm>
              <a:off x="0" y="0"/>
              <a:ext cx="2696769" cy="1751113"/>
            </a:xfrm>
            <a:custGeom>
              <a:avLst/>
              <a:gdLst/>
              <a:ahLst/>
              <a:cxnLst/>
              <a:rect l="l" t="t" r="r" b="b"/>
              <a:pathLst>
                <a:path w="2696769" h="1751113">
                  <a:moveTo>
                    <a:pt x="0" y="0"/>
                  </a:moveTo>
                  <a:lnTo>
                    <a:pt x="2696769" y="0"/>
                  </a:lnTo>
                  <a:lnTo>
                    <a:pt x="2696769" y="1751113"/>
                  </a:lnTo>
                  <a:lnTo>
                    <a:pt x="0" y="1751113"/>
                  </a:lnTo>
                  <a:close/>
                </a:path>
              </a:pathLst>
            </a:custGeom>
            <a:solidFill>
              <a:srgbClr val="F2F4F5"/>
            </a:solidFill>
          </p:spPr>
          <p:txBody>
            <a:bodyPr/>
            <a:lstStyle/>
            <a:p>
              <a:endParaRPr lang="it-IT"/>
            </a:p>
          </p:txBody>
        </p:sp>
        <p:sp>
          <p:nvSpPr>
            <p:cNvPr id="5" name="TextBox 5"/>
            <p:cNvSpPr txBox="1"/>
            <p:nvPr/>
          </p:nvSpPr>
          <p:spPr>
            <a:xfrm>
              <a:off x="0" y="-19050"/>
              <a:ext cx="2696769" cy="1770163"/>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561733" y="2095520"/>
            <a:ext cx="8097687" cy="4899313"/>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F3F6FA"/>
                </a:solidFill>
                <a:latin typeface="Open Sans 1 Bold"/>
              </a:rPr>
              <a:t>THANK'S FOR WATCHING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4" name="Freeform 4"/>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5" name="Freeform 5"/>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6" name="Freeform 6"/>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7" name="Freeform 7"/>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8" name="Freeform 8"/>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grpSp>
        <p:nvGrpSpPr>
          <p:cNvPr id="9" name="Group 9"/>
          <p:cNvGrpSpPr/>
          <p:nvPr/>
        </p:nvGrpSpPr>
        <p:grpSpPr>
          <a:xfrm>
            <a:off x="1688580" y="3217161"/>
            <a:ext cx="4650312" cy="689722"/>
            <a:chOff x="0" y="0"/>
            <a:chExt cx="1224773" cy="181655"/>
          </a:xfrm>
        </p:grpSpPr>
        <p:sp>
          <p:nvSpPr>
            <p:cNvPr id="10" name="Freeform 10"/>
            <p:cNvSpPr/>
            <p:nvPr/>
          </p:nvSpPr>
          <p:spPr>
            <a:xfrm>
              <a:off x="0" y="0"/>
              <a:ext cx="1224773" cy="181655"/>
            </a:xfrm>
            <a:custGeom>
              <a:avLst/>
              <a:gdLst/>
              <a:ahLst/>
              <a:cxnLst/>
              <a:rect l="l" t="t" r="r" b="b"/>
              <a:pathLst>
                <a:path w="1224773" h="181655">
                  <a:moveTo>
                    <a:pt x="0" y="0"/>
                  </a:moveTo>
                  <a:lnTo>
                    <a:pt x="1224773" y="0"/>
                  </a:lnTo>
                  <a:lnTo>
                    <a:pt x="1224773" y="181655"/>
                  </a:lnTo>
                  <a:lnTo>
                    <a:pt x="0" y="181655"/>
                  </a:lnTo>
                  <a:close/>
                </a:path>
              </a:pathLst>
            </a:custGeom>
            <a:solidFill>
              <a:srgbClr val="1C3F60"/>
            </a:solidFill>
          </p:spPr>
          <p:txBody>
            <a:bodyPr/>
            <a:lstStyle/>
            <a:p>
              <a:endParaRPr lang="it-IT"/>
            </a:p>
          </p:txBody>
        </p:sp>
        <p:sp>
          <p:nvSpPr>
            <p:cNvPr id="11" name="TextBox 11"/>
            <p:cNvSpPr txBox="1"/>
            <p:nvPr/>
          </p:nvSpPr>
          <p:spPr>
            <a:xfrm>
              <a:off x="0" y="-57150"/>
              <a:ext cx="1224773" cy="238805"/>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3F6FA"/>
                  </a:solidFill>
                  <a:latin typeface="Open Sans 1 Bold"/>
                  <a:ea typeface="Open Sans 1 Bold"/>
                </a:rPr>
                <a:t>Objective n° 1</a:t>
              </a:r>
            </a:p>
          </p:txBody>
        </p:sp>
      </p:grpSp>
      <p:grpSp>
        <p:nvGrpSpPr>
          <p:cNvPr id="12" name="Group 12"/>
          <p:cNvGrpSpPr/>
          <p:nvPr/>
        </p:nvGrpSpPr>
        <p:grpSpPr>
          <a:xfrm>
            <a:off x="11949778" y="2998317"/>
            <a:ext cx="5059887" cy="689722"/>
            <a:chOff x="0" y="0"/>
            <a:chExt cx="1332645" cy="181655"/>
          </a:xfrm>
        </p:grpSpPr>
        <p:sp>
          <p:nvSpPr>
            <p:cNvPr id="13" name="Freeform 13"/>
            <p:cNvSpPr/>
            <p:nvPr/>
          </p:nvSpPr>
          <p:spPr>
            <a:xfrm>
              <a:off x="0" y="0"/>
              <a:ext cx="1332645" cy="181655"/>
            </a:xfrm>
            <a:custGeom>
              <a:avLst/>
              <a:gdLst/>
              <a:ahLst/>
              <a:cxnLst/>
              <a:rect l="l" t="t" r="r" b="b"/>
              <a:pathLst>
                <a:path w="1332645" h="181655">
                  <a:moveTo>
                    <a:pt x="0" y="0"/>
                  </a:moveTo>
                  <a:lnTo>
                    <a:pt x="1332645" y="0"/>
                  </a:lnTo>
                  <a:lnTo>
                    <a:pt x="1332645" y="181655"/>
                  </a:lnTo>
                  <a:lnTo>
                    <a:pt x="0" y="181655"/>
                  </a:lnTo>
                  <a:close/>
                </a:path>
              </a:pathLst>
            </a:custGeom>
            <a:solidFill>
              <a:srgbClr val="1C3F60"/>
            </a:solidFill>
          </p:spPr>
          <p:txBody>
            <a:bodyPr/>
            <a:lstStyle/>
            <a:p>
              <a:endParaRPr lang="it-IT"/>
            </a:p>
          </p:txBody>
        </p:sp>
        <p:sp>
          <p:nvSpPr>
            <p:cNvPr id="14" name="TextBox 14"/>
            <p:cNvSpPr txBox="1"/>
            <p:nvPr/>
          </p:nvSpPr>
          <p:spPr>
            <a:xfrm>
              <a:off x="0" y="-57150"/>
              <a:ext cx="1332645" cy="238805"/>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3F6FA"/>
                  </a:solidFill>
                  <a:latin typeface="Open Sans 1 Bold"/>
                  <a:ea typeface="Open Sans 1 Bold"/>
                </a:rPr>
                <a:t>Objective n° 2</a:t>
              </a:r>
            </a:p>
          </p:txBody>
        </p:sp>
      </p:grpSp>
      <p:sp>
        <p:nvSpPr>
          <p:cNvPr id="15" name="Freeform 15"/>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it-IT"/>
          </a:p>
        </p:txBody>
      </p:sp>
      <p:sp>
        <p:nvSpPr>
          <p:cNvPr id="16" name="Freeform 1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it-IT"/>
          </a:p>
        </p:txBody>
      </p:sp>
      <p:grpSp>
        <p:nvGrpSpPr>
          <p:cNvPr id="17" name="Group 17"/>
          <p:cNvGrpSpPr/>
          <p:nvPr/>
        </p:nvGrpSpPr>
        <p:grpSpPr>
          <a:xfrm>
            <a:off x="1688580" y="3906883"/>
            <a:ext cx="4650312" cy="2187900"/>
            <a:chOff x="0" y="0"/>
            <a:chExt cx="1224773" cy="576237"/>
          </a:xfrm>
        </p:grpSpPr>
        <p:sp>
          <p:nvSpPr>
            <p:cNvPr id="18" name="Freeform 18"/>
            <p:cNvSpPr/>
            <p:nvPr/>
          </p:nvSpPr>
          <p:spPr>
            <a:xfrm>
              <a:off x="0" y="0"/>
              <a:ext cx="1224773" cy="576237"/>
            </a:xfrm>
            <a:custGeom>
              <a:avLst/>
              <a:gdLst/>
              <a:ahLst/>
              <a:cxnLst/>
              <a:rect l="l" t="t" r="r" b="b"/>
              <a:pathLst>
                <a:path w="1224773" h="576237">
                  <a:moveTo>
                    <a:pt x="0" y="0"/>
                  </a:moveTo>
                  <a:lnTo>
                    <a:pt x="1224773" y="0"/>
                  </a:lnTo>
                  <a:lnTo>
                    <a:pt x="1224773" y="576237"/>
                  </a:lnTo>
                  <a:lnTo>
                    <a:pt x="0" y="576237"/>
                  </a:lnTo>
                  <a:close/>
                </a:path>
              </a:pathLst>
            </a:custGeom>
            <a:solidFill>
              <a:srgbClr val="B7CFE4"/>
            </a:solidFill>
          </p:spPr>
          <p:txBody>
            <a:bodyPr/>
            <a:lstStyle/>
            <a:p>
              <a:endParaRPr lang="it-IT"/>
            </a:p>
          </p:txBody>
        </p:sp>
        <p:sp>
          <p:nvSpPr>
            <p:cNvPr id="19" name="TextBox 19"/>
            <p:cNvSpPr txBox="1"/>
            <p:nvPr/>
          </p:nvSpPr>
          <p:spPr>
            <a:xfrm>
              <a:off x="0" y="-19050"/>
              <a:ext cx="1224773" cy="595287"/>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a:solidFill>
                  <a:srgbClr val="0B1320"/>
                </a:solidFill>
                <a:latin typeface="Open Sans 1 Bold"/>
              </a:rPr>
              <a:t>GOALS AND OBJECTIVES</a:t>
            </a:r>
          </a:p>
        </p:txBody>
      </p:sp>
      <p:sp>
        <p:nvSpPr>
          <p:cNvPr id="21" name="TextBox 21"/>
          <p:cNvSpPr txBox="1"/>
          <p:nvPr/>
        </p:nvSpPr>
        <p:spPr>
          <a:xfrm>
            <a:off x="1830975" y="4045241"/>
            <a:ext cx="4365041" cy="2049542"/>
          </a:xfrm>
          <a:prstGeom prst="rect">
            <a:avLst/>
          </a:prstGeom>
        </p:spPr>
        <p:txBody>
          <a:bodyPr lIns="0" tIns="0" rIns="0" bIns="0" rtlCol="0" anchor="t">
            <a:spAutoFit/>
          </a:bodyPr>
          <a:lstStyle/>
          <a:p>
            <a:pPr algn="just">
              <a:lnSpc>
                <a:spcPts val="2774"/>
              </a:lnSpc>
            </a:pPr>
            <a:r>
              <a:rPr lang="en-US" sz="2010" spc="197">
                <a:solidFill>
                  <a:srgbClr val="0B1320"/>
                </a:solidFill>
                <a:latin typeface="Open Sans 1"/>
              </a:rPr>
              <a:t>Identify the</a:t>
            </a:r>
            <a:r>
              <a:rPr lang="en-US" sz="2010" spc="197">
                <a:solidFill>
                  <a:srgbClr val="0B1320"/>
                </a:solidFill>
                <a:latin typeface="Open Sans 1 Bold"/>
              </a:rPr>
              <a:t> “weaknesses” </a:t>
            </a:r>
            <a:r>
              <a:rPr lang="en-US" sz="2010" spc="197">
                <a:solidFill>
                  <a:srgbClr val="0B1320"/>
                </a:solidFill>
                <a:latin typeface="Open Sans 1"/>
              </a:rPr>
              <a:t>of the given model (“BASE CASE”), describing them and commenting on their impact on the model quality</a:t>
            </a:r>
          </a:p>
          <a:p>
            <a:pPr marL="0" lvl="0" indent="0" algn="ctr">
              <a:lnSpc>
                <a:spcPts val="2774"/>
              </a:lnSpc>
              <a:spcBef>
                <a:spcPct val="0"/>
              </a:spcBef>
            </a:pPr>
            <a:endParaRPr lang="en-US" sz="2010" spc="197">
              <a:solidFill>
                <a:srgbClr val="0B1320"/>
              </a:solidFill>
              <a:latin typeface="Open Sans 1"/>
            </a:endParaRPr>
          </a:p>
        </p:txBody>
      </p:sp>
      <p:grpSp>
        <p:nvGrpSpPr>
          <p:cNvPr id="22" name="Group 22"/>
          <p:cNvGrpSpPr/>
          <p:nvPr/>
        </p:nvGrpSpPr>
        <p:grpSpPr>
          <a:xfrm>
            <a:off x="11949778" y="3688039"/>
            <a:ext cx="5059887" cy="3436455"/>
            <a:chOff x="0" y="0"/>
            <a:chExt cx="1332645" cy="905075"/>
          </a:xfrm>
        </p:grpSpPr>
        <p:sp>
          <p:nvSpPr>
            <p:cNvPr id="23" name="Freeform 23"/>
            <p:cNvSpPr/>
            <p:nvPr/>
          </p:nvSpPr>
          <p:spPr>
            <a:xfrm>
              <a:off x="0" y="0"/>
              <a:ext cx="1332645" cy="905075"/>
            </a:xfrm>
            <a:custGeom>
              <a:avLst/>
              <a:gdLst/>
              <a:ahLst/>
              <a:cxnLst/>
              <a:rect l="l" t="t" r="r" b="b"/>
              <a:pathLst>
                <a:path w="1332645" h="905075">
                  <a:moveTo>
                    <a:pt x="0" y="0"/>
                  </a:moveTo>
                  <a:lnTo>
                    <a:pt x="1332645" y="0"/>
                  </a:lnTo>
                  <a:lnTo>
                    <a:pt x="1332645" y="905075"/>
                  </a:lnTo>
                  <a:lnTo>
                    <a:pt x="0" y="905075"/>
                  </a:lnTo>
                  <a:close/>
                </a:path>
              </a:pathLst>
            </a:custGeom>
            <a:solidFill>
              <a:srgbClr val="B7CFE4"/>
            </a:solidFill>
          </p:spPr>
          <p:txBody>
            <a:bodyPr/>
            <a:lstStyle/>
            <a:p>
              <a:endParaRPr lang="it-IT"/>
            </a:p>
          </p:txBody>
        </p:sp>
        <p:sp>
          <p:nvSpPr>
            <p:cNvPr id="24" name="TextBox 24"/>
            <p:cNvSpPr txBox="1"/>
            <p:nvPr/>
          </p:nvSpPr>
          <p:spPr>
            <a:xfrm>
              <a:off x="0" y="-19050"/>
              <a:ext cx="1332645" cy="924125"/>
            </a:xfrm>
            <a:prstGeom prst="rect">
              <a:avLst/>
            </a:prstGeom>
          </p:spPr>
          <p:txBody>
            <a:bodyPr lIns="50800" tIns="50800" rIns="50800" bIns="50800" rtlCol="0" anchor="ctr"/>
            <a:lstStyle/>
            <a:p>
              <a:pPr algn="ctr">
                <a:lnSpc>
                  <a:spcPts val="2859"/>
                </a:lnSpc>
              </a:pPr>
              <a:endParaRPr/>
            </a:p>
          </p:txBody>
        </p:sp>
      </p:grpSp>
      <p:sp>
        <p:nvSpPr>
          <p:cNvPr id="25" name="TextBox 25"/>
          <p:cNvSpPr txBox="1"/>
          <p:nvPr/>
        </p:nvSpPr>
        <p:spPr>
          <a:xfrm>
            <a:off x="12087529" y="3649939"/>
            <a:ext cx="4784385" cy="3764042"/>
          </a:xfrm>
          <a:prstGeom prst="rect">
            <a:avLst/>
          </a:prstGeom>
        </p:spPr>
        <p:txBody>
          <a:bodyPr lIns="0" tIns="0" rIns="0" bIns="0" rtlCol="0" anchor="t">
            <a:spAutoFit/>
          </a:bodyPr>
          <a:lstStyle/>
          <a:p>
            <a:pPr algn="just">
              <a:lnSpc>
                <a:spcPts val="2774"/>
              </a:lnSpc>
            </a:pPr>
            <a:r>
              <a:rPr lang="en-US" sz="2010" spc="197">
                <a:solidFill>
                  <a:srgbClr val="0B1320"/>
                </a:solidFill>
                <a:latin typeface="Open Sans 1"/>
              </a:rPr>
              <a:t>Create an updated version of the model that allows achieving:</a:t>
            </a:r>
          </a:p>
          <a:p>
            <a:pPr algn="just">
              <a:lnSpc>
                <a:spcPts val="2774"/>
              </a:lnSpc>
            </a:pPr>
            <a:r>
              <a:rPr lang="en-US" sz="2010" spc="197">
                <a:solidFill>
                  <a:srgbClr val="0B1320"/>
                </a:solidFill>
                <a:latin typeface="Open Sans 1"/>
                <a:ea typeface="Open Sans 1"/>
              </a:rPr>
              <a:t>▪ an average item fill rate at the distribution center higher than 95% before and after the pandemic;</a:t>
            </a:r>
          </a:p>
          <a:p>
            <a:pPr algn="just">
              <a:lnSpc>
                <a:spcPts val="2774"/>
              </a:lnSpc>
            </a:pPr>
            <a:r>
              <a:rPr lang="en-US" sz="2010" spc="197">
                <a:solidFill>
                  <a:srgbClr val="0B1320"/>
                </a:solidFill>
                <a:latin typeface="Open Sans 1"/>
                <a:ea typeface="Open Sans 1"/>
              </a:rPr>
              <a:t>▪ a minimum item fill rate at the distribution center higher than 60% during the</a:t>
            </a:r>
          </a:p>
          <a:p>
            <a:pPr algn="just">
              <a:lnSpc>
                <a:spcPts val="2774"/>
              </a:lnSpc>
            </a:pPr>
            <a:r>
              <a:rPr lang="en-US" sz="2010" spc="197">
                <a:solidFill>
                  <a:srgbClr val="0B1320"/>
                </a:solidFill>
                <a:latin typeface="Open Sans 1"/>
              </a:rPr>
              <a:t>pandemic.</a:t>
            </a:r>
          </a:p>
          <a:p>
            <a:pPr marL="0" lvl="0" indent="0" algn="just">
              <a:lnSpc>
                <a:spcPts val="2774"/>
              </a:lnSpc>
              <a:spcBef>
                <a:spcPct val="0"/>
              </a:spcBef>
            </a:pPr>
            <a:endParaRPr lang="en-US" sz="2010" spc="197">
              <a:solidFill>
                <a:srgbClr val="0B1320"/>
              </a:solidFill>
              <a:latin typeface="Open Sans 1"/>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3248" y="4665518"/>
            <a:ext cx="16316052" cy="0"/>
          </a:xfrm>
          <a:prstGeom prst="line">
            <a:avLst/>
          </a:prstGeom>
          <a:ln w="19050" cap="rnd">
            <a:solidFill>
              <a:srgbClr val="0C65DB"/>
            </a:solidFill>
            <a:prstDash val="solid"/>
            <a:headEnd type="none" w="sm" len="sm"/>
            <a:tailEnd type="none" w="sm" len="sm"/>
          </a:ln>
        </p:spPr>
        <p:txBody>
          <a:bodyPr/>
          <a:lstStyle/>
          <a:p>
            <a:endParaRPr lang="it-IT"/>
          </a:p>
        </p:txBody>
      </p:sp>
      <p:grpSp>
        <p:nvGrpSpPr>
          <p:cNvPr id="3" name="Group 3"/>
          <p:cNvGrpSpPr/>
          <p:nvPr/>
        </p:nvGrpSpPr>
        <p:grpSpPr>
          <a:xfrm>
            <a:off x="771798" y="4579793"/>
            <a:ext cx="171450" cy="1714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C65DB"/>
            </a:solidFill>
          </p:spPr>
          <p:txBody>
            <a:bodyPr/>
            <a:lstStyle/>
            <a:p>
              <a:endParaRPr lang="it-IT"/>
            </a:p>
          </p:txBody>
        </p:sp>
      </p:grpSp>
      <p:grpSp>
        <p:nvGrpSpPr>
          <p:cNvPr id="5" name="Group 5"/>
          <p:cNvGrpSpPr/>
          <p:nvPr/>
        </p:nvGrpSpPr>
        <p:grpSpPr>
          <a:xfrm>
            <a:off x="9594267" y="4579793"/>
            <a:ext cx="171450" cy="1714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C65DB"/>
            </a:solidFill>
          </p:spPr>
          <p:txBody>
            <a:bodyPr/>
            <a:lstStyle/>
            <a:p>
              <a:endParaRPr lang="it-IT"/>
            </a:p>
          </p:txBody>
        </p:sp>
      </p:grpSp>
      <p:grpSp>
        <p:nvGrpSpPr>
          <p:cNvPr id="7" name="Group 7"/>
          <p:cNvGrpSpPr/>
          <p:nvPr/>
        </p:nvGrpSpPr>
        <p:grpSpPr>
          <a:xfrm>
            <a:off x="14113352" y="4579793"/>
            <a:ext cx="171450" cy="1714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C65DB"/>
            </a:solidFill>
          </p:spPr>
          <p:txBody>
            <a:bodyPr/>
            <a:lstStyle/>
            <a:p>
              <a:endParaRPr lang="it-IT"/>
            </a:p>
          </p:txBody>
        </p:sp>
      </p:grpSp>
      <p:grpSp>
        <p:nvGrpSpPr>
          <p:cNvPr id="9" name="Group 9"/>
          <p:cNvGrpSpPr/>
          <p:nvPr/>
        </p:nvGrpSpPr>
        <p:grpSpPr>
          <a:xfrm>
            <a:off x="-110501" y="-4587657"/>
            <a:ext cx="18398501" cy="8209189"/>
            <a:chOff x="0" y="0"/>
            <a:chExt cx="4845696" cy="2162091"/>
          </a:xfrm>
        </p:grpSpPr>
        <p:sp>
          <p:nvSpPr>
            <p:cNvPr id="10" name="Freeform 10"/>
            <p:cNvSpPr/>
            <p:nvPr/>
          </p:nvSpPr>
          <p:spPr>
            <a:xfrm>
              <a:off x="0" y="0"/>
              <a:ext cx="4845696" cy="2162091"/>
            </a:xfrm>
            <a:custGeom>
              <a:avLst/>
              <a:gdLst/>
              <a:ahLst/>
              <a:cxnLst/>
              <a:rect l="l" t="t" r="r" b="b"/>
              <a:pathLst>
                <a:path w="4845696" h="2162091">
                  <a:moveTo>
                    <a:pt x="10520" y="0"/>
                  </a:moveTo>
                  <a:lnTo>
                    <a:pt x="4835176" y="0"/>
                  </a:lnTo>
                  <a:cubicBezTo>
                    <a:pt x="4837966" y="0"/>
                    <a:pt x="4840642" y="1108"/>
                    <a:pt x="4842614" y="3081"/>
                  </a:cubicBezTo>
                  <a:cubicBezTo>
                    <a:pt x="4844587" y="5054"/>
                    <a:pt x="4845696" y="7730"/>
                    <a:pt x="4845696" y="10520"/>
                  </a:cubicBezTo>
                  <a:lnTo>
                    <a:pt x="4845696" y="2151571"/>
                  </a:lnTo>
                  <a:cubicBezTo>
                    <a:pt x="4845696" y="2154361"/>
                    <a:pt x="4844587" y="2157037"/>
                    <a:pt x="4842614" y="2159010"/>
                  </a:cubicBezTo>
                  <a:cubicBezTo>
                    <a:pt x="4840642" y="2160983"/>
                    <a:pt x="4837966" y="2162091"/>
                    <a:pt x="4835176" y="2162091"/>
                  </a:cubicBezTo>
                  <a:lnTo>
                    <a:pt x="10520" y="2162091"/>
                  </a:lnTo>
                  <a:cubicBezTo>
                    <a:pt x="7730" y="2162091"/>
                    <a:pt x="5054" y="2160983"/>
                    <a:pt x="3081" y="2159010"/>
                  </a:cubicBezTo>
                  <a:cubicBezTo>
                    <a:pt x="1108" y="2157037"/>
                    <a:pt x="0" y="2154361"/>
                    <a:pt x="0" y="2151571"/>
                  </a:cubicBezTo>
                  <a:lnTo>
                    <a:pt x="0" y="10520"/>
                  </a:lnTo>
                  <a:cubicBezTo>
                    <a:pt x="0" y="7730"/>
                    <a:pt x="1108" y="5054"/>
                    <a:pt x="3081" y="3081"/>
                  </a:cubicBezTo>
                  <a:cubicBezTo>
                    <a:pt x="5054" y="1108"/>
                    <a:pt x="7730" y="0"/>
                    <a:pt x="10520" y="0"/>
                  </a:cubicBezTo>
                  <a:close/>
                </a:path>
              </a:pathLst>
            </a:custGeom>
            <a:solidFill>
              <a:srgbClr val="1C3F60"/>
            </a:solidFill>
            <a:ln w="19050" cap="rnd">
              <a:solidFill>
                <a:srgbClr val="000000"/>
              </a:solidFill>
              <a:prstDash val="solid"/>
              <a:round/>
            </a:ln>
          </p:spPr>
          <p:txBody>
            <a:bodyPr/>
            <a:lstStyle/>
            <a:p>
              <a:endParaRPr lang="it-IT"/>
            </a:p>
          </p:txBody>
        </p:sp>
        <p:sp>
          <p:nvSpPr>
            <p:cNvPr id="11" name="TextBox 11"/>
            <p:cNvSpPr txBox="1"/>
            <p:nvPr/>
          </p:nvSpPr>
          <p:spPr>
            <a:xfrm>
              <a:off x="0" y="-57150"/>
              <a:ext cx="4845696" cy="2219241"/>
            </a:xfrm>
            <a:prstGeom prst="rect">
              <a:avLst/>
            </a:prstGeom>
          </p:spPr>
          <p:txBody>
            <a:bodyPr lIns="50800" tIns="50800" rIns="50800" bIns="50800" rtlCol="0" anchor="ctr"/>
            <a:lstStyle/>
            <a:p>
              <a:pPr algn="ctr">
                <a:lnSpc>
                  <a:spcPts val="3150"/>
                </a:lnSpc>
              </a:pPr>
              <a:endParaRPr/>
            </a:p>
          </p:txBody>
        </p:sp>
      </p:grpSp>
      <p:sp>
        <p:nvSpPr>
          <p:cNvPr id="12" name="TextBox 12"/>
          <p:cNvSpPr txBox="1"/>
          <p:nvPr/>
        </p:nvSpPr>
        <p:spPr>
          <a:xfrm>
            <a:off x="14033539" y="5918983"/>
            <a:ext cx="3266602" cy="3873500"/>
          </a:xfrm>
          <a:prstGeom prst="rect">
            <a:avLst/>
          </a:prstGeom>
        </p:spPr>
        <p:txBody>
          <a:bodyPr lIns="0" tIns="0" rIns="0" bIns="0" rtlCol="0" anchor="t">
            <a:spAutoFit/>
          </a:bodyPr>
          <a:lstStyle/>
          <a:p>
            <a:pPr marL="0" lvl="0" indent="0" algn="just">
              <a:lnSpc>
                <a:spcPts val="2800"/>
              </a:lnSpc>
              <a:spcBef>
                <a:spcPct val="0"/>
              </a:spcBef>
            </a:pPr>
            <a:r>
              <a:rPr lang="en-US" sz="2000" spc="196">
                <a:solidFill>
                  <a:srgbClr val="0B1320"/>
                </a:solidFill>
                <a:latin typeface="Open Sans 1"/>
              </a:rPr>
              <a:t>The customers’ panic behavior is not modeled with a specific criteria, but at each run randomly a certain number of customers are declared panicked, so it is not modeled with a true agent based simulation. </a:t>
            </a:r>
          </a:p>
        </p:txBody>
      </p:sp>
      <p:grpSp>
        <p:nvGrpSpPr>
          <p:cNvPr id="13" name="Group 13"/>
          <p:cNvGrpSpPr/>
          <p:nvPr/>
        </p:nvGrpSpPr>
        <p:grpSpPr>
          <a:xfrm>
            <a:off x="5043007" y="5796576"/>
            <a:ext cx="3551754" cy="3192468"/>
            <a:chOff x="0" y="0"/>
            <a:chExt cx="1302717" cy="1170938"/>
          </a:xfrm>
        </p:grpSpPr>
        <p:sp>
          <p:nvSpPr>
            <p:cNvPr id="14" name="Freeform 14"/>
            <p:cNvSpPr/>
            <p:nvPr/>
          </p:nvSpPr>
          <p:spPr>
            <a:xfrm>
              <a:off x="0" y="0"/>
              <a:ext cx="1302717" cy="1170938"/>
            </a:xfrm>
            <a:custGeom>
              <a:avLst/>
              <a:gdLst/>
              <a:ahLst/>
              <a:cxnLst/>
              <a:rect l="l" t="t" r="r" b="b"/>
              <a:pathLst>
                <a:path w="1302717" h="1170938">
                  <a:moveTo>
                    <a:pt x="67572" y="0"/>
                  </a:moveTo>
                  <a:lnTo>
                    <a:pt x="1235145" y="0"/>
                  </a:lnTo>
                  <a:cubicBezTo>
                    <a:pt x="1272464" y="0"/>
                    <a:pt x="1302717" y="30253"/>
                    <a:pt x="1302717" y="67572"/>
                  </a:cubicBezTo>
                  <a:lnTo>
                    <a:pt x="1302717" y="1103366"/>
                  </a:lnTo>
                  <a:cubicBezTo>
                    <a:pt x="1302717" y="1140685"/>
                    <a:pt x="1272464" y="1170938"/>
                    <a:pt x="1235145" y="1170938"/>
                  </a:cubicBezTo>
                  <a:lnTo>
                    <a:pt x="67572" y="1170938"/>
                  </a:lnTo>
                  <a:cubicBezTo>
                    <a:pt x="49651" y="1170938"/>
                    <a:pt x="32464" y="1163819"/>
                    <a:pt x="19791" y="1151146"/>
                  </a:cubicBezTo>
                  <a:cubicBezTo>
                    <a:pt x="7119" y="1138474"/>
                    <a:pt x="0" y="1121287"/>
                    <a:pt x="0" y="1103366"/>
                  </a:cubicBezTo>
                  <a:lnTo>
                    <a:pt x="0" y="67572"/>
                  </a:lnTo>
                  <a:cubicBezTo>
                    <a:pt x="0" y="30253"/>
                    <a:pt x="30253" y="0"/>
                    <a:pt x="67572" y="0"/>
                  </a:cubicBezTo>
                  <a:close/>
                </a:path>
              </a:pathLst>
            </a:custGeom>
            <a:solidFill>
              <a:srgbClr val="B7CFE4">
                <a:alpha val="98824"/>
              </a:srgbClr>
            </a:solidFill>
          </p:spPr>
          <p:txBody>
            <a:bodyPr/>
            <a:lstStyle/>
            <a:p>
              <a:endParaRPr lang="it-IT"/>
            </a:p>
          </p:txBody>
        </p:sp>
        <p:sp>
          <p:nvSpPr>
            <p:cNvPr id="15" name="TextBox 15"/>
            <p:cNvSpPr txBox="1"/>
            <p:nvPr/>
          </p:nvSpPr>
          <p:spPr>
            <a:xfrm>
              <a:off x="0" y="-19050"/>
              <a:ext cx="1302717" cy="1189988"/>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9413911" y="5297909"/>
            <a:ext cx="3678438" cy="4735597"/>
            <a:chOff x="0" y="0"/>
            <a:chExt cx="4904584" cy="6314129"/>
          </a:xfrm>
        </p:grpSpPr>
        <p:grpSp>
          <p:nvGrpSpPr>
            <p:cNvPr id="17" name="Group 17"/>
            <p:cNvGrpSpPr/>
            <p:nvPr/>
          </p:nvGrpSpPr>
          <p:grpSpPr>
            <a:xfrm>
              <a:off x="0" y="706211"/>
              <a:ext cx="4904584" cy="5607918"/>
              <a:chOff x="0" y="0"/>
              <a:chExt cx="1349183" cy="1542660"/>
            </a:xfrm>
          </p:grpSpPr>
          <p:sp>
            <p:nvSpPr>
              <p:cNvPr id="18" name="Freeform 18"/>
              <p:cNvSpPr/>
              <p:nvPr/>
            </p:nvSpPr>
            <p:spPr>
              <a:xfrm>
                <a:off x="0" y="0"/>
                <a:ext cx="1349183" cy="1542660"/>
              </a:xfrm>
              <a:custGeom>
                <a:avLst/>
                <a:gdLst/>
                <a:ahLst/>
                <a:cxnLst/>
                <a:rect l="l" t="t" r="r" b="b"/>
                <a:pathLst>
                  <a:path w="1349183" h="1542660">
                    <a:moveTo>
                      <a:pt x="65245" y="0"/>
                    </a:moveTo>
                    <a:lnTo>
                      <a:pt x="1283938" y="0"/>
                    </a:lnTo>
                    <a:cubicBezTo>
                      <a:pt x="1319972" y="0"/>
                      <a:pt x="1349183" y="29211"/>
                      <a:pt x="1349183" y="65245"/>
                    </a:cubicBezTo>
                    <a:lnTo>
                      <a:pt x="1349183" y="1477415"/>
                    </a:lnTo>
                    <a:cubicBezTo>
                      <a:pt x="1349183" y="1513449"/>
                      <a:pt x="1319972" y="1542660"/>
                      <a:pt x="1283938" y="1542660"/>
                    </a:cubicBezTo>
                    <a:lnTo>
                      <a:pt x="65245" y="1542660"/>
                    </a:lnTo>
                    <a:cubicBezTo>
                      <a:pt x="29211" y="1542660"/>
                      <a:pt x="0" y="1513449"/>
                      <a:pt x="0" y="1477415"/>
                    </a:cubicBezTo>
                    <a:lnTo>
                      <a:pt x="0" y="65245"/>
                    </a:lnTo>
                    <a:cubicBezTo>
                      <a:pt x="0" y="29211"/>
                      <a:pt x="29211" y="0"/>
                      <a:pt x="65245" y="0"/>
                    </a:cubicBezTo>
                    <a:close/>
                  </a:path>
                </a:pathLst>
              </a:custGeom>
              <a:solidFill>
                <a:srgbClr val="B7CFE4">
                  <a:alpha val="98824"/>
                </a:srgbClr>
              </a:solidFill>
            </p:spPr>
            <p:txBody>
              <a:bodyPr/>
              <a:lstStyle/>
              <a:p>
                <a:endParaRPr lang="it-IT"/>
              </a:p>
            </p:txBody>
          </p:sp>
          <p:sp>
            <p:nvSpPr>
              <p:cNvPr id="19" name="TextBox 19"/>
              <p:cNvSpPr txBox="1"/>
              <p:nvPr/>
            </p:nvSpPr>
            <p:spPr>
              <a:xfrm>
                <a:off x="0" y="-19050"/>
                <a:ext cx="1349183" cy="1561710"/>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272703" y="28575"/>
              <a:ext cx="4359178" cy="581025"/>
            </a:xfrm>
            <a:prstGeom prst="rect">
              <a:avLst/>
            </a:prstGeom>
          </p:spPr>
          <p:txBody>
            <a:bodyPr lIns="0" tIns="0" rIns="0" bIns="0" rtlCol="0" anchor="t">
              <a:spAutoFit/>
            </a:bodyPr>
            <a:lstStyle/>
            <a:p>
              <a:pPr marL="0" lvl="0" indent="0" algn="l">
                <a:lnSpc>
                  <a:spcPts val="3300"/>
                </a:lnSpc>
              </a:pPr>
              <a:r>
                <a:rPr lang="en-US" sz="3000" spc="294">
                  <a:solidFill>
                    <a:srgbClr val="0C65DB"/>
                  </a:solidFill>
                  <a:latin typeface="Open Sans 1 Bold"/>
                </a:rPr>
                <a:t>3</a:t>
              </a:r>
            </a:p>
          </p:txBody>
        </p:sp>
        <p:sp>
          <p:nvSpPr>
            <p:cNvPr id="21" name="TextBox 21"/>
            <p:cNvSpPr txBox="1"/>
            <p:nvPr/>
          </p:nvSpPr>
          <p:spPr>
            <a:xfrm>
              <a:off x="272703" y="843974"/>
              <a:ext cx="4359178" cy="5148792"/>
            </a:xfrm>
            <a:prstGeom prst="rect">
              <a:avLst/>
            </a:prstGeom>
          </p:spPr>
          <p:txBody>
            <a:bodyPr lIns="0" tIns="0" rIns="0" bIns="0" rtlCol="0" anchor="t">
              <a:spAutoFit/>
            </a:bodyPr>
            <a:lstStyle/>
            <a:p>
              <a:pPr marL="0" lvl="0" indent="0" algn="just">
                <a:lnSpc>
                  <a:spcPts val="2800"/>
                </a:lnSpc>
                <a:spcBef>
                  <a:spcPct val="0"/>
                </a:spcBef>
              </a:pPr>
              <a:r>
                <a:rPr lang="en-US" sz="2000" spc="196">
                  <a:solidFill>
                    <a:srgbClr val="0B1320"/>
                  </a:solidFill>
                  <a:latin typeface="Open Sans 1"/>
                </a:rPr>
                <a:t>In the current model the agents (customers and stores) are activated always in the same order, consequently always the same customers remain without making the purchasing and always the same stores are in stockout.</a:t>
              </a:r>
            </a:p>
          </p:txBody>
        </p:sp>
      </p:grpSp>
      <p:grpSp>
        <p:nvGrpSpPr>
          <p:cNvPr id="22" name="Group 22"/>
          <p:cNvGrpSpPr/>
          <p:nvPr/>
        </p:nvGrpSpPr>
        <p:grpSpPr>
          <a:xfrm>
            <a:off x="13907433" y="5827568"/>
            <a:ext cx="3678438" cy="4205939"/>
            <a:chOff x="0" y="0"/>
            <a:chExt cx="1349183" cy="1542660"/>
          </a:xfrm>
        </p:grpSpPr>
        <p:sp>
          <p:nvSpPr>
            <p:cNvPr id="23" name="Freeform 23"/>
            <p:cNvSpPr/>
            <p:nvPr/>
          </p:nvSpPr>
          <p:spPr>
            <a:xfrm>
              <a:off x="0" y="0"/>
              <a:ext cx="1349183" cy="1542660"/>
            </a:xfrm>
            <a:custGeom>
              <a:avLst/>
              <a:gdLst/>
              <a:ahLst/>
              <a:cxnLst/>
              <a:rect l="l" t="t" r="r" b="b"/>
              <a:pathLst>
                <a:path w="1349183" h="1542660">
                  <a:moveTo>
                    <a:pt x="65245" y="0"/>
                  </a:moveTo>
                  <a:lnTo>
                    <a:pt x="1283938" y="0"/>
                  </a:lnTo>
                  <a:cubicBezTo>
                    <a:pt x="1319972" y="0"/>
                    <a:pt x="1349183" y="29211"/>
                    <a:pt x="1349183" y="65245"/>
                  </a:cubicBezTo>
                  <a:lnTo>
                    <a:pt x="1349183" y="1477415"/>
                  </a:lnTo>
                  <a:cubicBezTo>
                    <a:pt x="1349183" y="1513449"/>
                    <a:pt x="1319972" y="1542660"/>
                    <a:pt x="1283938" y="1542660"/>
                  </a:cubicBezTo>
                  <a:lnTo>
                    <a:pt x="65245" y="1542660"/>
                  </a:lnTo>
                  <a:cubicBezTo>
                    <a:pt x="29211" y="1542660"/>
                    <a:pt x="0" y="1513449"/>
                    <a:pt x="0" y="1477415"/>
                  </a:cubicBezTo>
                  <a:lnTo>
                    <a:pt x="0" y="65245"/>
                  </a:lnTo>
                  <a:cubicBezTo>
                    <a:pt x="0" y="29211"/>
                    <a:pt x="29211" y="0"/>
                    <a:pt x="65245" y="0"/>
                  </a:cubicBezTo>
                  <a:close/>
                </a:path>
              </a:pathLst>
            </a:custGeom>
            <a:solidFill>
              <a:srgbClr val="B7CFE4">
                <a:alpha val="98824"/>
              </a:srgbClr>
            </a:solidFill>
          </p:spPr>
          <p:txBody>
            <a:bodyPr/>
            <a:lstStyle/>
            <a:p>
              <a:endParaRPr lang="it-IT"/>
            </a:p>
          </p:txBody>
        </p:sp>
        <p:sp>
          <p:nvSpPr>
            <p:cNvPr id="24" name="TextBox 24"/>
            <p:cNvSpPr txBox="1"/>
            <p:nvPr/>
          </p:nvSpPr>
          <p:spPr>
            <a:xfrm>
              <a:off x="0" y="-19050"/>
              <a:ext cx="1349183" cy="1561710"/>
            </a:xfrm>
            <a:prstGeom prst="rect">
              <a:avLst/>
            </a:prstGeom>
          </p:spPr>
          <p:txBody>
            <a:bodyPr lIns="50800" tIns="50800" rIns="50800" bIns="50800" rtlCol="0" anchor="ctr"/>
            <a:lstStyle/>
            <a:p>
              <a:pPr algn="ctr">
                <a:lnSpc>
                  <a:spcPts val="2859"/>
                </a:lnSpc>
              </a:pPr>
              <a:endParaRPr/>
            </a:p>
          </p:txBody>
        </p:sp>
      </p:grpSp>
      <p:sp>
        <p:nvSpPr>
          <p:cNvPr id="25" name="TextBox 25"/>
          <p:cNvSpPr txBox="1"/>
          <p:nvPr/>
        </p:nvSpPr>
        <p:spPr>
          <a:xfrm>
            <a:off x="797322" y="998531"/>
            <a:ext cx="13640043" cy="1647825"/>
          </a:xfrm>
          <a:prstGeom prst="rect">
            <a:avLst/>
          </a:prstGeom>
        </p:spPr>
        <p:txBody>
          <a:bodyPr lIns="0" tIns="0" rIns="0" bIns="0" rtlCol="0" anchor="t">
            <a:spAutoFit/>
          </a:bodyPr>
          <a:lstStyle/>
          <a:p>
            <a:pPr marL="0" lvl="0" indent="0">
              <a:lnSpc>
                <a:spcPts val="6599"/>
              </a:lnSpc>
              <a:spcBef>
                <a:spcPct val="0"/>
              </a:spcBef>
            </a:pPr>
            <a:r>
              <a:rPr lang="en-US" sz="5499" spc="538">
                <a:solidFill>
                  <a:srgbClr val="FFFFFF"/>
                </a:solidFill>
                <a:latin typeface="Open Sans 1 Bold"/>
              </a:rPr>
              <a:t>WEAKNESSES:  </a:t>
            </a:r>
          </a:p>
          <a:p>
            <a:pPr marL="0" lvl="0" indent="0">
              <a:lnSpc>
                <a:spcPts val="6599"/>
              </a:lnSpc>
              <a:spcBef>
                <a:spcPct val="0"/>
              </a:spcBef>
            </a:pPr>
            <a:r>
              <a:rPr lang="en-US" sz="5499" spc="538">
                <a:solidFill>
                  <a:srgbClr val="FFFFFF"/>
                </a:solidFill>
                <a:latin typeface="Open Sans 1 Bold"/>
              </a:rPr>
              <a:t>CUSTOMER BEHAVIOR MODELING</a:t>
            </a:r>
          </a:p>
        </p:txBody>
      </p:sp>
      <p:sp>
        <p:nvSpPr>
          <p:cNvPr id="26" name="TextBox 26"/>
          <p:cNvSpPr txBox="1"/>
          <p:nvPr/>
        </p:nvSpPr>
        <p:spPr>
          <a:xfrm>
            <a:off x="5184192" y="5887992"/>
            <a:ext cx="3269383" cy="2111375"/>
          </a:xfrm>
          <a:prstGeom prst="rect">
            <a:avLst/>
          </a:prstGeom>
        </p:spPr>
        <p:txBody>
          <a:bodyPr lIns="0" tIns="0" rIns="0" bIns="0" rtlCol="0" anchor="t">
            <a:spAutoFit/>
          </a:bodyPr>
          <a:lstStyle/>
          <a:p>
            <a:pPr algn="just">
              <a:lnSpc>
                <a:spcPts val="2800"/>
              </a:lnSpc>
            </a:pPr>
            <a:r>
              <a:rPr lang="en-US" sz="2000">
                <a:solidFill>
                  <a:srgbClr val="000000"/>
                </a:solidFill>
                <a:latin typeface="Open Sans 1"/>
              </a:rPr>
              <a:t>In the current model, the customers choose randomly which shop they should visit first. In the real world, every consumer will first visit the closest shop.</a:t>
            </a:r>
          </a:p>
        </p:txBody>
      </p:sp>
      <p:sp>
        <p:nvSpPr>
          <p:cNvPr id="27" name="TextBox 27"/>
          <p:cNvSpPr txBox="1"/>
          <p:nvPr/>
        </p:nvSpPr>
        <p:spPr>
          <a:xfrm>
            <a:off x="5184192" y="5278859"/>
            <a:ext cx="217884" cy="466725"/>
          </a:xfrm>
          <a:prstGeom prst="rect">
            <a:avLst/>
          </a:prstGeom>
        </p:spPr>
        <p:txBody>
          <a:bodyPr lIns="0" tIns="0" rIns="0" bIns="0" rtlCol="0" anchor="t">
            <a:spAutoFit/>
          </a:bodyPr>
          <a:lstStyle/>
          <a:p>
            <a:pPr algn="ctr">
              <a:lnSpc>
                <a:spcPts val="3899"/>
              </a:lnSpc>
              <a:spcBef>
                <a:spcPct val="0"/>
              </a:spcBef>
            </a:pPr>
            <a:r>
              <a:rPr lang="en-US" sz="2999">
                <a:solidFill>
                  <a:srgbClr val="0C65DB"/>
                </a:solidFill>
                <a:latin typeface="Open Sans 2 Bold"/>
              </a:rPr>
              <a:t>2</a:t>
            </a:r>
          </a:p>
        </p:txBody>
      </p:sp>
      <p:grpSp>
        <p:nvGrpSpPr>
          <p:cNvPr id="28" name="Group 28"/>
          <p:cNvGrpSpPr/>
          <p:nvPr/>
        </p:nvGrpSpPr>
        <p:grpSpPr>
          <a:xfrm>
            <a:off x="14113352" y="5297909"/>
            <a:ext cx="3266602" cy="4494574"/>
            <a:chOff x="0" y="0"/>
            <a:chExt cx="4355469" cy="5992765"/>
          </a:xfrm>
        </p:grpSpPr>
        <p:sp>
          <p:nvSpPr>
            <p:cNvPr id="29" name="TextBox 29"/>
            <p:cNvSpPr txBox="1"/>
            <p:nvPr/>
          </p:nvSpPr>
          <p:spPr>
            <a:xfrm>
              <a:off x="0" y="28575"/>
              <a:ext cx="4355469" cy="581025"/>
            </a:xfrm>
            <a:prstGeom prst="rect">
              <a:avLst/>
            </a:prstGeom>
          </p:spPr>
          <p:txBody>
            <a:bodyPr lIns="0" tIns="0" rIns="0" bIns="0" rtlCol="0" anchor="t">
              <a:spAutoFit/>
            </a:bodyPr>
            <a:lstStyle/>
            <a:p>
              <a:pPr marL="0" lvl="0" indent="0" algn="l">
                <a:lnSpc>
                  <a:spcPts val="3300"/>
                </a:lnSpc>
              </a:pPr>
              <a:r>
                <a:rPr lang="en-US" sz="3000" spc="294">
                  <a:solidFill>
                    <a:srgbClr val="0C65DB"/>
                  </a:solidFill>
                  <a:latin typeface="Open Sans 1 Bold"/>
                </a:rPr>
                <a:t>4</a:t>
              </a:r>
            </a:p>
          </p:txBody>
        </p:sp>
        <p:sp>
          <p:nvSpPr>
            <p:cNvPr id="30" name="TextBox 30"/>
            <p:cNvSpPr txBox="1"/>
            <p:nvPr/>
          </p:nvSpPr>
          <p:spPr>
            <a:xfrm>
              <a:off x="0" y="843974"/>
              <a:ext cx="4355469" cy="5148792"/>
            </a:xfrm>
            <a:prstGeom prst="rect">
              <a:avLst/>
            </a:prstGeom>
          </p:spPr>
          <p:txBody>
            <a:bodyPr lIns="0" tIns="0" rIns="0" bIns="0" rtlCol="0" anchor="t">
              <a:spAutoFit/>
            </a:bodyPr>
            <a:lstStyle/>
            <a:p>
              <a:pPr marL="0" lvl="0" indent="0" algn="just">
                <a:lnSpc>
                  <a:spcPts val="2800"/>
                </a:lnSpc>
                <a:spcBef>
                  <a:spcPct val="0"/>
                </a:spcBef>
              </a:pPr>
              <a:r>
                <a:rPr lang="en-US" sz="2000" spc="196">
                  <a:solidFill>
                    <a:srgbClr val="0B1320"/>
                  </a:solidFill>
                  <a:latin typeface="Open Sans 1"/>
                </a:rPr>
                <a:t>The customers’ panic behavior is not modeled with a specific criteria, but at each run randomly a certain number of customers are declared panicked, so it is not modeled with a true agent based simulation. </a:t>
              </a:r>
            </a:p>
          </p:txBody>
        </p:sp>
      </p:grpSp>
      <p:sp>
        <p:nvSpPr>
          <p:cNvPr id="31" name="Freeform 31"/>
          <p:cNvSpPr/>
          <p:nvPr/>
        </p:nvSpPr>
        <p:spPr>
          <a:xfrm>
            <a:off x="15021433" y="875133"/>
            <a:ext cx="1885097" cy="1885097"/>
          </a:xfrm>
          <a:custGeom>
            <a:avLst/>
            <a:gdLst/>
            <a:ahLst/>
            <a:cxnLst/>
            <a:rect l="l" t="t" r="r" b="b"/>
            <a:pathLst>
              <a:path w="1885097" h="1885097">
                <a:moveTo>
                  <a:pt x="0" y="0"/>
                </a:moveTo>
                <a:lnTo>
                  <a:pt x="1885097" y="0"/>
                </a:lnTo>
                <a:lnTo>
                  <a:pt x="1885097" y="1885096"/>
                </a:lnTo>
                <a:lnTo>
                  <a:pt x="0" y="1885096"/>
                </a:lnTo>
                <a:lnTo>
                  <a:pt x="0" y="0"/>
                </a:lnTo>
                <a:close/>
              </a:path>
            </a:pathLst>
          </a:custGeom>
          <a:blipFill>
            <a:blip r:embed="rId2"/>
            <a:stretch>
              <a:fillRect/>
            </a:stretch>
          </a:blipFill>
        </p:spPr>
        <p:txBody>
          <a:bodyPr/>
          <a:lstStyle/>
          <a:p>
            <a:endParaRPr lang="it-IT"/>
          </a:p>
        </p:txBody>
      </p:sp>
      <p:grpSp>
        <p:nvGrpSpPr>
          <p:cNvPr id="32" name="Group 32"/>
          <p:cNvGrpSpPr/>
          <p:nvPr/>
        </p:nvGrpSpPr>
        <p:grpSpPr>
          <a:xfrm>
            <a:off x="671257" y="5796576"/>
            <a:ext cx="3551754" cy="3192468"/>
            <a:chOff x="0" y="0"/>
            <a:chExt cx="1302717" cy="1170938"/>
          </a:xfrm>
        </p:grpSpPr>
        <p:sp>
          <p:nvSpPr>
            <p:cNvPr id="33" name="Freeform 33"/>
            <p:cNvSpPr/>
            <p:nvPr/>
          </p:nvSpPr>
          <p:spPr>
            <a:xfrm>
              <a:off x="0" y="0"/>
              <a:ext cx="1302717" cy="1170938"/>
            </a:xfrm>
            <a:custGeom>
              <a:avLst/>
              <a:gdLst/>
              <a:ahLst/>
              <a:cxnLst/>
              <a:rect l="l" t="t" r="r" b="b"/>
              <a:pathLst>
                <a:path w="1302717" h="1170938">
                  <a:moveTo>
                    <a:pt x="67572" y="0"/>
                  </a:moveTo>
                  <a:lnTo>
                    <a:pt x="1235145" y="0"/>
                  </a:lnTo>
                  <a:cubicBezTo>
                    <a:pt x="1272464" y="0"/>
                    <a:pt x="1302717" y="30253"/>
                    <a:pt x="1302717" y="67572"/>
                  </a:cubicBezTo>
                  <a:lnTo>
                    <a:pt x="1302717" y="1103366"/>
                  </a:lnTo>
                  <a:cubicBezTo>
                    <a:pt x="1302717" y="1140685"/>
                    <a:pt x="1272464" y="1170938"/>
                    <a:pt x="1235145" y="1170938"/>
                  </a:cubicBezTo>
                  <a:lnTo>
                    <a:pt x="67572" y="1170938"/>
                  </a:lnTo>
                  <a:cubicBezTo>
                    <a:pt x="49651" y="1170938"/>
                    <a:pt x="32464" y="1163819"/>
                    <a:pt x="19791" y="1151146"/>
                  </a:cubicBezTo>
                  <a:cubicBezTo>
                    <a:pt x="7119" y="1138474"/>
                    <a:pt x="0" y="1121287"/>
                    <a:pt x="0" y="1103366"/>
                  </a:cubicBezTo>
                  <a:lnTo>
                    <a:pt x="0" y="67572"/>
                  </a:lnTo>
                  <a:cubicBezTo>
                    <a:pt x="0" y="30253"/>
                    <a:pt x="30253" y="0"/>
                    <a:pt x="67572" y="0"/>
                  </a:cubicBezTo>
                  <a:close/>
                </a:path>
              </a:pathLst>
            </a:custGeom>
            <a:solidFill>
              <a:srgbClr val="B7CFE4">
                <a:alpha val="98824"/>
              </a:srgbClr>
            </a:solidFill>
          </p:spPr>
          <p:txBody>
            <a:bodyPr/>
            <a:lstStyle/>
            <a:p>
              <a:endParaRPr lang="it-IT"/>
            </a:p>
          </p:txBody>
        </p:sp>
        <p:sp>
          <p:nvSpPr>
            <p:cNvPr id="34" name="TextBox 34"/>
            <p:cNvSpPr txBox="1"/>
            <p:nvPr/>
          </p:nvSpPr>
          <p:spPr>
            <a:xfrm>
              <a:off x="0" y="-19050"/>
              <a:ext cx="1302717" cy="1189988"/>
            </a:xfrm>
            <a:prstGeom prst="rect">
              <a:avLst/>
            </a:prstGeom>
          </p:spPr>
          <p:txBody>
            <a:bodyPr lIns="50800" tIns="50800" rIns="50800" bIns="50800" rtlCol="0" anchor="ctr"/>
            <a:lstStyle/>
            <a:p>
              <a:pPr algn="ctr">
                <a:lnSpc>
                  <a:spcPts val="2859"/>
                </a:lnSpc>
              </a:pPr>
              <a:endParaRPr/>
            </a:p>
          </p:txBody>
        </p:sp>
      </p:grpSp>
      <p:sp>
        <p:nvSpPr>
          <p:cNvPr id="35" name="TextBox 35"/>
          <p:cNvSpPr txBox="1"/>
          <p:nvPr/>
        </p:nvSpPr>
        <p:spPr>
          <a:xfrm>
            <a:off x="812443" y="5887992"/>
            <a:ext cx="3269383" cy="2463800"/>
          </a:xfrm>
          <a:prstGeom prst="rect">
            <a:avLst/>
          </a:prstGeom>
        </p:spPr>
        <p:txBody>
          <a:bodyPr lIns="0" tIns="0" rIns="0" bIns="0" rtlCol="0" anchor="t">
            <a:spAutoFit/>
          </a:bodyPr>
          <a:lstStyle/>
          <a:p>
            <a:pPr algn="just">
              <a:lnSpc>
                <a:spcPts val="2800"/>
              </a:lnSpc>
            </a:pPr>
            <a:r>
              <a:rPr lang="en-US" sz="2000">
                <a:solidFill>
                  <a:srgbClr val="000000"/>
                </a:solidFill>
                <a:latin typeface="Open Sans 1"/>
              </a:rPr>
              <a:t>In the current model, an anomalous behavior of the demand was identified. The demand is forecasted considering the mean of the 7 days before with demand≠0</a:t>
            </a:r>
          </a:p>
        </p:txBody>
      </p:sp>
      <p:sp>
        <p:nvSpPr>
          <p:cNvPr id="36" name="TextBox 36"/>
          <p:cNvSpPr txBox="1"/>
          <p:nvPr/>
        </p:nvSpPr>
        <p:spPr>
          <a:xfrm>
            <a:off x="834306" y="5278859"/>
            <a:ext cx="217884" cy="466725"/>
          </a:xfrm>
          <a:prstGeom prst="rect">
            <a:avLst/>
          </a:prstGeom>
        </p:spPr>
        <p:txBody>
          <a:bodyPr lIns="0" tIns="0" rIns="0" bIns="0" rtlCol="0" anchor="t">
            <a:spAutoFit/>
          </a:bodyPr>
          <a:lstStyle/>
          <a:p>
            <a:pPr algn="ctr">
              <a:lnSpc>
                <a:spcPts val="3899"/>
              </a:lnSpc>
              <a:spcBef>
                <a:spcPct val="0"/>
              </a:spcBef>
            </a:pPr>
            <a:r>
              <a:rPr lang="en-US" sz="2999">
                <a:solidFill>
                  <a:srgbClr val="0C65DB"/>
                </a:solidFill>
                <a:latin typeface="Open Sans 2 Bold"/>
              </a:rPr>
              <a:t>1</a:t>
            </a:r>
          </a:p>
        </p:txBody>
      </p:sp>
      <p:grpSp>
        <p:nvGrpSpPr>
          <p:cNvPr id="37" name="Group 37"/>
          <p:cNvGrpSpPr/>
          <p:nvPr/>
        </p:nvGrpSpPr>
        <p:grpSpPr>
          <a:xfrm>
            <a:off x="5184192" y="4579793"/>
            <a:ext cx="171450" cy="171450"/>
            <a:chOff x="0" y="0"/>
            <a:chExt cx="6350000" cy="6350000"/>
          </a:xfrm>
        </p:grpSpPr>
        <p:sp>
          <p:nvSpPr>
            <p:cNvPr id="38" name="Freeform 3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C65DB"/>
            </a:solidFill>
          </p:spPr>
          <p:txBody>
            <a:bodyPr/>
            <a:lstStyle/>
            <a:p>
              <a:endParaRPr lang="it-IT"/>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501" y="-4587657"/>
            <a:ext cx="18398501" cy="8229600"/>
            <a:chOff x="0" y="0"/>
            <a:chExt cx="4845696" cy="2167467"/>
          </a:xfrm>
        </p:grpSpPr>
        <p:sp>
          <p:nvSpPr>
            <p:cNvPr id="3" name="Freeform 3"/>
            <p:cNvSpPr/>
            <p:nvPr/>
          </p:nvSpPr>
          <p:spPr>
            <a:xfrm>
              <a:off x="0" y="0"/>
              <a:ext cx="4845696" cy="2167467"/>
            </a:xfrm>
            <a:custGeom>
              <a:avLst/>
              <a:gdLst/>
              <a:ahLst/>
              <a:cxnLst/>
              <a:rect l="l" t="t" r="r" b="b"/>
              <a:pathLst>
                <a:path w="4845696" h="2167467">
                  <a:moveTo>
                    <a:pt x="10520" y="0"/>
                  </a:moveTo>
                  <a:lnTo>
                    <a:pt x="4835176" y="0"/>
                  </a:lnTo>
                  <a:cubicBezTo>
                    <a:pt x="4837966" y="0"/>
                    <a:pt x="4840642" y="1108"/>
                    <a:pt x="4842614" y="3081"/>
                  </a:cubicBezTo>
                  <a:cubicBezTo>
                    <a:pt x="4844587" y="5054"/>
                    <a:pt x="4845696" y="7730"/>
                    <a:pt x="4845696" y="10520"/>
                  </a:cubicBezTo>
                  <a:lnTo>
                    <a:pt x="4845696" y="2156947"/>
                  </a:lnTo>
                  <a:cubicBezTo>
                    <a:pt x="4845696" y="2159737"/>
                    <a:pt x="4844587" y="2162413"/>
                    <a:pt x="4842614" y="2164386"/>
                  </a:cubicBezTo>
                  <a:cubicBezTo>
                    <a:pt x="4840642" y="2166358"/>
                    <a:pt x="4837966" y="2167467"/>
                    <a:pt x="4835176" y="2167467"/>
                  </a:cubicBezTo>
                  <a:lnTo>
                    <a:pt x="10520" y="2167467"/>
                  </a:lnTo>
                  <a:cubicBezTo>
                    <a:pt x="7730" y="2167467"/>
                    <a:pt x="5054" y="2166358"/>
                    <a:pt x="3081" y="2164386"/>
                  </a:cubicBezTo>
                  <a:cubicBezTo>
                    <a:pt x="1108" y="2162413"/>
                    <a:pt x="0" y="2159737"/>
                    <a:pt x="0" y="2156947"/>
                  </a:cubicBezTo>
                  <a:lnTo>
                    <a:pt x="0" y="10520"/>
                  </a:lnTo>
                  <a:cubicBezTo>
                    <a:pt x="0" y="7730"/>
                    <a:pt x="1108" y="5054"/>
                    <a:pt x="3081" y="3081"/>
                  </a:cubicBezTo>
                  <a:cubicBezTo>
                    <a:pt x="5054" y="1108"/>
                    <a:pt x="7730" y="0"/>
                    <a:pt x="10520" y="0"/>
                  </a:cubicBezTo>
                  <a:close/>
                </a:path>
              </a:pathLst>
            </a:custGeom>
            <a:solidFill>
              <a:srgbClr val="1C3F60"/>
            </a:solidFill>
            <a:ln w="19050" cap="rnd">
              <a:solidFill>
                <a:srgbClr val="000000"/>
              </a:solidFill>
              <a:prstDash val="solid"/>
              <a:round/>
            </a:ln>
          </p:spPr>
          <p:txBody>
            <a:bodyPr/>
            <a:lstStyle/>
            <a:p>
              <a:endParaRPr lang="it-IT"/>
            </a:p>
          </p:txBody>
        </p:sp>
        <p:sp>
          <p:nvSpPr>
            <p:cNvPr id="4" name="TextBox 4"/>
            <p:cNvSpPr txBox="1"/>
            <p:nvPr/>
          </p:nvSpPr>
          <p:spPr>
            <a:xfrm>
              <a:off x="0" y="-66675"/>
              <a:ext cx="4845696" cy="2234142"/>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7454058" y="5918983"/>
            <a:ext cx="3269383" cy="349250"/>
          </a:xfrm>
          <a:prstGeom prst="rect">
            <a:avLst/>
          </a:prstGeom>
        </p:spPr>
        <p:txBody>
          <a:bodyPr lIns="0" tIns="0" rIns="0" bIns="0" rtlCol="0" anchor="t">
            <a:spAutoFit/>
          </a:bodyPr>
          <a:lstStyle/>
          <a:p>
            <a:pPr marL="0" lvl="0" indent="0" algn="just">
              <a:lnSpc>
                <a:spcPts val="2800"/>
              </a:lnSpc>
              <a:spcBef>
                <a:spcPct val="0"/>
              </a:spcBef>
            </a:pPr>
            <a:endParaRPr/>
          </a:p>
        </p:txBody>
      </p:sp>
      <p:sp>
        <p:nvSpPr>
          <p:cNvPr id="6" name="AutoShape 6"/>
          <p:cNvSpPr/>
          <p:nvPr/>
        </p:nvSpPr>
        <p:spPr>
          <a:xfrm>
            <a:off x="1689124" y="4684568"/>
            <a:ext cx="15051335" cy="0"/>
          </a:xfrm>
          <a:prstGeom prst="line">
            <a:avLst/>
          </a:prstGeom>
          <a:ln w="19050" cap="rnd">
            <a:solidFill>
              <a:srgbClr val="0C65DB"/>
            </a:solidFill>
            <a:prstDash val="solid"/>
            <a:headEnd type="none" w="sm" len="sm"/>
            <a:tailEnd type="none" w="sm" len="sm"/>
          </a:ln>
        </p:spPr>
        <p:txBody>
          <a:bodyPr/>
          <a:lstStyle/>
          <a:p>
            <a:endParaRPr lang="it-IT"/>
          </a:p>
        </p:txBody>
      </p:sp>
      <p:grpSp>
        <p:nvGrpSpPr>
          <p:cNvPr id="7" name="Group 7"/>
          <p:cNvGrpSpPr/>
          <p:nvPr/>
        </p:nvGrpSpPr>
        <p:grpSpPr>
          <a:xfrm>
            <a:off x="1517674" y="4598843"/>
            <a:ext cx="171450" cy="1714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C65DB"/>
            </a:solidFill>
          </p:spPr>
          <p:txBody>
            <a:bodyPr/>
            <a:lstStyle/>
            <a:p>
              <a:endParaRPr lang="it-IT"/>
            </a:p>
          </p:txBody>
        </p:sp>
      </p:grpSp>
      <p:grpSp>
        <p:nvGrpSpPr>
          <p:cNvPr id="9" name="Group 9"/>
          <p:cNvGrpSpPr/>
          <p:nvPr/>
        </p:nvGrpSpPr>
        <p:grpSpPr>
          <a:xfrm>
            <a:off x="7454058" y="4589318"/>
            <a:ext cx="171450" cy="1714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C65DB"/>
            </a:solidFill>
          </p:spPr>
          <p:txBody>
            <a:bodyPr/>
            <a:lstStyle/>
            <a:p>
              <a:endParaRPr lang="it-IT"/>
            </a:p>
          </p:txBody>
        </p:sp>
      </p:grpSp>
      <p:grpSp>
        <p:nvGrpSpPr>
          <p:cNvPr id="11" name="Group 11"/>
          <p:cNvGrpSpPr/>
          <p:nvPr/>
        </p:nvGrpSpPr>
        <p:grpSpPr>
          <a:xfrm>
            <a:off x="13236290" y="4598843"/>
            <a:ext cx="171450" cy="17145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C65DB"/>
            </a:solidFill>
          </p:spPr>
          <p:txBody>
            <a:bodyPr/>
            <a:lstStyle/>
            <a:p>
              <a:endParaRPr lang="it-IT"/>
            </a:p>
          </p:txBody>
        </p:sp>
      </p:grpSp>
      <p:grpSp>
        <p:nvGrpSpPr>
          <p:cNvPr id="13" name="Group 13"/>
          <p:cNvGrpSpPr/>
          <p:nvPr/>
        </p:nvGrpSpPr>
        <p:grpSpPr>
          <a:xfrm>
            <a:off x="7330165" y="5143500"/>
            <a:ext cx="3678438" cy="4735597"/>
            <a:chOff x="0" y="0"/>
            <a:chExt cx="4904584" cy="6314129"/>
          </a:xfrm>
        </p:grpSpPr>
        <p:grpSp>
          <p:nvGrpSpPr>
            <p:cNvPr id="14" name="Group 14"/>
            <p:cNvGrpSpPr/>
            <p:nvPr/>
          </p:nvGrpSpPr>
          <p:grpSpPr>
            <a:xfrm>
              <a:off x="0" y="706211"/>
              <a:ext cx="4904584" cy="5607918"/>
              <a:chOff x="0" y="0"/>
              <a:chExt cx="1349183" cy="1542660"/>
            </a:xfrm>
          </p:grpSpPr>
          <p:sp>
            <p:nvSpPr>
              <p:cNvPr id="15" name="Freeform 15"/>
              <p:cNvSpPr/>
              <p:nvPr/>
            </p:nvSpPr>
            <p:spPr>
              <a:xfrm>
                <a:off x="0" y="0"/>
                <a:ext cx="1349183" cy="1542660"/>
              </a:xfrm>
              <a:custGeom>
                <a:avLst/>
                <a:gdLst/>
                <a:ahLst/>
                <a:cxnLst/>
                <a:rect l="l" t="t" r="r" b="b"/>
                <a:pathLst>
                  <a:path w="1349183" h="1542660">
                    <a:moveTo>
                      <a:pt x="65245" y="0"/>
                    </a:moveTo>
                    <a:lnTo>
                      <a:pt x="1283938" y="0"/>
                    </a:lnTo>
                    <a:cubicBezTo>
                      <a:pt x="1319972" y="0"/>
                      <a:pt x="1349183" y="29211"/>
                      <a:pt x="1349183" y="65245"/>
                    </a:cubicBezTo>
                    <a:lnTo>
                      <a:pt x="1349183" y="1477415"/>
                    </a:lnTo>
                    <a:cubicBezTo>
                      <a:pt x="1349183" y="1513449"/>
                      <a:pt x="1319972" y="1542660"/>
                      <a:pt x="1283938" y="1542660"/>
                    </a:cubicBezTo>
                    <a:lnTo>
                      <a:pt x="65245" y="1542660"/>
                    </a:lnTo>
                    <a:cubicBezTo>
                      <a:pt x="29211" y="1542660"/>
                      <a:pt x="0" y="1513449"/>
                      <a:pt x="0" y="1477415"/>
                    </a:cubicBezTo>
                    <a:lnTo>
                      <a:pt x="0" y="65245"/>
                    </a:lnTo>
                    <a:cubicBezTo>
                      <a:pt x="0" y="29211"/>
                      <a:pt x="29211" y="0"/>
                      <a:pt x="65245" y="0"/>
                    </a:cubicBezTo>
                    <a:close/>
                  </a:path>
                </a:pathLst>
              </a:custGeom>
              <a:solidFill>
                <a:srgbClr val="B7CFE4">
                  <a:alpha val="98824"/>
                </a:srgbClr>
              </a:solidFill>
            </p:spPr>
            <p:txBody>
              <a:bodyPr/>
              <a:lstStyle/>
              <a:p>
                <a:endParaRPr lang="it-IT"/>
              </a:p>
            </p:txBody>
          </p:sp>
          <p:sp>
            <p:nvSpPr>
              <p:cNvPr id="16" name="TextBox 16"/>
              <p:cNvSpPr txBox="1"/>
              <p:nvPr/>
            </p:nvSpPr>
            <p:spPr>
              <a:xfrm>
                <a:off x="0" y="-19050"/>
                <a:ext cx="1349183" cy="1561710"/>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272703" y="28575"/>
              <a:ext cx="4359178" cy="581025"/>
            </a:xfrm>
            <a:prstGeom prst="rect">
              <a:avLst/>
            </a:prstGeom>
          </p:spPr>
          <p:txBody>
            <a:bodyPr lIns="0" tIns="0" rIns="0" bIns="0" rtlCol="0" anchor="t">
              <a:spAutoFit/>
            </a:bodyPr>
            <a:lstStyle/>
            <a:p>
              <a:pPr marL="0" lvl="0" indent="0" algn="l">
                <a:lnSpc>
                  <a:spcPts val="3300"/>
                </a:lnSpc>
              </a:pPr>
              <a:r>
                <a:rPr lang="en-US" sz="3000" spc="294">
                  <a:solidFill>
                    <a:srgbClr val="0C65DB"/>
                  </a:solidFill>
                  <a:latin typeface="Open Sans 1 Bold"/>
                </a:rPr>
                <a:t>6</a:t>
              </a:r>
            </a:p>
          </p:txBody>
        </p:sp>
        <p:sp>
          <p:nvSpPr>
            <p:cNvPr id="18" name="TextBox 18"/>
            <p:cNvSpPr txBox="1"/>
            <p:nvPr/>
          </p:nvSpPr>
          <p:spPr>
            <a:xfrm>
              <a:off x="272703" y="843974"/>
              <a:ext cx="4359178" cy="5148792"/>
            </a:xfrm>
            <a:prstGeom prst="rect">
              <a:avLst/>
            </a:prstGeom>
          </p:spPr>
          <p:txBody>
            <a:bodyPr lIns="0" tIns="0" rIns="0" bIns="0" rtlCol="0" anchor="t">
              <a:spAutoFit/>
            </a:bodyPr>
            <a:lstStyle/>
            <a:p>
              <a:pPr marL="0" lvl="0" indent="0" algn="just">
                <a:lnSpc>
                  <a:spcPts val="2800"/>
                </a:lnSpc>
                <a:spcBef>
                  <a:spcPct val="0"/>
                </a:spcBef>
              </a:pPr>
              <a:r>
                <a:rPr lang="en-US" sz="2000" spc="196">
                  <a:solidFill>
                    <a:srgbClr val="0B1320"/>
                  </a:solidFill>
                  <a:latin typeface="Open Sans 1"/>
                </a:rPr>
                <a:t>In real context, safety stocks are a common way to cope with risk. The original model lack a modelization of safety stocks, which we believe to be an important inaccuracy in representing a supply chain subjected to unpredictability.</a:t>
              </a:r>
            </a:p>
          </p:txBody>
        </p:sp>
      </p:grpSp>
      <p:grpSp>
        <p:nvGrpSpPr>
          <p:cNvPr id="19" name="Group 19"/>
          <p:cNvGrpSpPr/>
          <p:nvPr/>
        </p:nvGrpSpPr>
        <p:grpSpPr>
          <a:xfrm>
            <a:off x="13062021" y="5143500"/>
            <a:ext cx="3678438" cy="4735597"/>
            <a:chOff x="0" y="0"/>
            <a:chExt cx="4904584" cy="6314129"/>
          </a:xfrm>
        </p:grpSpPr>
        <p:grpSp>
          <p:nvGrpSpPr>
            <p:cNvPr id="20" name="Group 20"/>
            <p:cNvGrpSpPr/>
            <p:nvPr/>
          </p:nvGrpSpPr>
          <p:grpSpPr>
            <a:xfrm>
              <a:off x="0" y="706211"/>
              <a:ext cx="4904584" cy="5607918"/>
              <a:chOff x="0" y="0"/>
              <a:chExt cx="1349183" cy="1542660"/>
            </a:xfrm>
          </p:grpSpPr>
          <p:sp>
            <p:nvSpPr>
              <p:cNvPr id="21" name="Freeform 21"/>
              <p:cNvSpPr/>
              <p:nvPr/>
            </p:nvSpPr>
            <p:spPr>
              <a:xfrm>
                <a:off x="0" y="0"/>
                <a:ext cx="1349183" cy="1542660"/>
              </a:xfrm>
              <a:custGeom>
                <a:avLst/>
                <a:gdLst/>
                <a:ahLst/>
                <a:cxnLst/>
                <a:rect l="l" t="t" r="r" b="b"/>
                <a:pathLst>
                  <a:path w="1349183" h="1542660">
                    <a:moveTo>
                      <a:pt x="65245" y="0"/>
                    </a:moveTo>
                    <a:lnTo>
                      <a:pt x="1283938" y="0"/>
                    </a:lnTo>
                    <a:cubicBezTo>
                      <a:pt x="1319972" y="0"/>
                      <a:pt x="1349183" y="29211"/>
                      <a:pt x="1349183" y="65245"/>
                    </a:cubicBezTo>
                    <a:lnTo>
                      <a:pt x="1349183" y="1477415"/>
                    </a:lnTo>
                    <a:cubicBezTo>
                      <a:pt x="1349183" y="1513449"/>
                      <a:pt x="1319972" y="1542660"/>
                      <a:pt x="1283938" y="1542660"/>
                    </a:cubicBezTo>
                    <a:lnTo>
                      <a:pt x="65245" y="1542660"/>
                    </a:lnTo>
                    <a:cubicBezTo>
                      <a:pt x="29211" y="1542660"/>
                      <a:pt x="0" y="1513449"/>
                      <a:pt x="0" y="1477415"/>
                    </a:cubicBezTo>
                    <a:lnTo>
                      <a:pt x="0" y="65245"/>
                    </a:lnTo>
                    <a:cubicBezTo>
                      <a:pt x="0" y="29211"/>
                      <a:pt x="29211" y="0"/>
                      <a:pt x="65245" y="0"/>
                    </a:cubicBezTo>
                    <a:close/>
                  </a:path>
                </a:pathLst>
              </a:custGeom>
              <a:solidFill>
                <a:srgbClr val="B7CFE4">
                  <a:alpha val="98824"/>
                </a:srgbClr>
              </a:solidFill>
            </p:spPr>
            <p:txBody>
              <a:bodyPr/>
              <a:lstStyle/>
              <a:p>
                <a:endParaRPr lang="it-IT"/>
              </a:p>
            </p:txBody>
          </p:sp>
          <p:sp>
            <p:nvSpPr>
              <p:cNvPr id="22" name="TextBox 22"/>
              <p:cNvSpPr txBox="1"/>
              <p:nvPr/>
            </p:nvSpPr>
            <p:spPr>
              <a:xfrm>
                <a:off x="0" y="-19050"/>
                <a:ext cx="1349183" cy="1561710"/>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272703" y="28575"/>
              <a:ext cx="4359178" cy="581025"/>
            </a:xfrm>
            <a:prstGeom prst="rect">
              <a:avLst/>
            </a:prstGeom>
          </p:spPr>
          <p:txBody>
            <a:bodyPr lIns="0" tIns="0" rIns="0" bIns="0" rtlCol="0" anchor="t">
              <a:spAutoFit/>
            </a:bodyPr>
            <a:lstStyle/>
            <a:p>
              <a:pPr marL="0" lvl="0" indent="0" algn="l">
                <a:lnSpc>
                  <a:spcPts val="3300"/>
                </a:lnSpc>
              </a:pPr>
              <a:r>
                <a:rPr lang="en-US" sz="3000" spc="294">
                  <a:solidFill>
                    <a:srgbClr val="0C65DB"/>
                  </a:solidFill>
                  <a:latin typeface="Open Sans 1 Bold"/>
                </a:rPr>
                <a:t>7</a:t>
              </a:r>
            </a:p>
          </p:txBody>
        </p:sp>
        <p:sp>
          <p:nvSpPr>
            <p:cNvPr id="24" name="TextBox 24"/>
            <p:cNvSpPr txBox="1"/>
            <p:nvPr/>
          </p:nvSpPr>
          <p:spPr>
            <a:xfrm>
              <a:off x="272703" y="843974"/>
              <a:ext cx="4359178" cy="4208992"/>
            </a:xfrm>
            <a:prstGeom prst="rect">
              <a:avLst/>
            </a:prstGeom>
          </p:spPr>
          <p:txBody>
            <a:bodyPr lIns="0" tIns="0" rIns="0" bIns="0" rtlCol="0" anchor="t">
              <a:spAutoFit/>
            </a:bodyPr>
            <a:lstStyle/>
            <a:p>
              <a:pPr marL="0" lvl="0" indent="0" algn="just">
                <a:lnSpc>
                  <a:spcPts val="2800"/>
                </a:lnSpc>
                <a:spcBef>
                  <a:spcPct val="0"/>
                </a:spcBef>
              </a:pPr>
              <a:r>
                <a:rPr lang="en-US" sz="2000" spc="196">
                  <a:solidFill>
                    <a:srgbClr val="0B1320"/>
                  </a:solidFill>
                  <a:latin typeface="Open Sans 1"/>
                </a:rPr>
                <a:t>The capacity of the Distribution Center (DC) appears to be drastically undersized based on the demand modeled in the system, leading to very bad supply chain performances</a:t>
              </a:r>
            </a:p>
          </p:txBody>
        </p:sp>
      </p:grpSp>
      <p:grpSp>
        <p:nvGrpSpPr>
          <p:cNvPr id="25" name="Group 25"/>
          <p:cNvGrpSpPr/>
          <p:nvPr/>
        </p:nvGrpSpPr>
        <p:grpSpPr>
          <a:xfrm>
            <a:off x="1308577" y="5143500"/>
            <a:ext cx="3678438" cy="4735597"/>
            <a:chOff x="0" y="0"/>
            <a:chExt cx="4904584" cy="6314129"/>
          </a:xfrm>
        </p:grpSpPr>
        <p:grpSp>
          <p:nvGrpSpPr>
            <p:cNvPr id="26" name="Group 26"/>
            <p:cNvGrpSpPr/>
            <p:nvPr/>
          </p:nvGrpSpPr>
          <p:grpSpPr>
            <a:xfrm>
              <a:off x="0" y="706211"/>
              <a:ext cx="4904584" cy="5607918"/>
              <a:chOff x="0" y="0"/>
              <a:chExt cx="1349183" cy="1542660"/>
            </a:xfrm>
          </p:grpSpPr>
          <p:sp>
            <p:nvSpPr>
              <p:cNvPr id="27" name="Freeform 27"/>
              <p:cNvSpPr/>
              <p:nvPr/>
            </p:nvSpPr>
            <p:spPr>
              <a:xfrm>
                <a:off x="0" y="0"/>
                <a:ext cx="1349183" cy="1542660"/>
              </a:xfrm>
              <a:custGeom>
                <a:avLst/>
                <a:gdLst/>
                <a:ahLst/>
                <a:cxnLst/>
                <a:rect l="l" t="t" r="r" b="b"/>
                <a:pathLst>
                  <a:path w="1349183" h="1542660">
                    <a:moveTo>
                      <a:pt x="65245" y="0"/>
                    </a:moveTo>
                    <a:lnTo>
                      <a:pt x="1283938" y="0"/>
                    </a:lnTo>
                    <a:cubicBezTo>
                      <a:pt x="1319972" y="0"/>
                      <a:pt x="1349183" y="29211"/>
                      <a:pt x="1349183" y="65245"/>
                    </a:cubicBezTo>
                    <a:lnTo>
                      <a:pt x="1349183" y="1477415"/>
                    </a:lnTo>
                    <a:cubicBezTo>
                      <a:pt x="1349183" y="1513449"/>
                      <a:pt x="1319972" y="1542660"/>
                      <a:pt x="1283938" y="1542660"/>
                    </a:cubicBezTo>
                    <a:lnTo>
                      <a:pt x="65245" y="1542660"/>
                    </a:lnTo>
                    <a:cubicBezTo>
                      <a:pt x="29211" y="1542660"/>
                      <a:pt x="0" y="1513449"/>
                      <a:pt x="0" y="1477415"/>
                    </a:cubicBezTo>
                    <a:lnTo>
                      <a:pt x="0" y="65245"/>
                    </a:lnTo>
                    <a:cubicBezTo>
                      <a:pt x="0" y="29211"/>
                      <a:pt x="29211" y="0"/>
                      <a:pt x="65245" y="0"/>
                    </a:cubicBezTo>
                    <a:close/>
                  </a:path>
                </a:pathLst>
              </a:custGeom>
              <a:solidFill>
                <a:srgbClr val="B7CFE4">
                  <a:alpha val="98824"/>
                </a:srgbClr>
              </a:solidFill>
            </p:spPr>
            <p:txBody>
              <a:bodyPr/>
              <a:lstStyle/>
              <a:p>
                <a:endParaRPr lang="it-IT"/>
              </a:p>
            </p:txBody>
          </p:sp>
          <p:sp>
            <p:nvSpPr>
              <p:cNvPr id="28" name="TextBox 28"/>
              <p:cNvSpPr txBox="1"/>
              <p:nvPr/>
            </p:nvSpPr>
            <p:spPr>
              <a:xfrm>
                <a:off x="0" y="-19050"/>
                <a:ext cx="1349183" cy="1561710"/>
              </a:xfrm>
              <a:prstGeom prst="rect">
                <a:avLst/>
              </a:prstGeom>
            </p:spPr>
            <p:txBody>
              <a:bodyPr lIns="50800" tIns="50800" rIns="50800" bIns="50800" rtlCol="0" anchor="ctr"/>
              <a:lstStyle/>
              <a:p>
                <a:pPr algn="ctr">
                  <a:lnSpc>
                    <a:spcPts val="2859"/>
                  </a:lnSpc>
                </a:pPr>
                <a:endParaRPr/>
              </a:p>
            </p:txBody>
          </p:sp>
        </p:grpSp>
        <p:sp>
          <p:nvSpPr>
            <p:cNvPr id="29" name="TextBox 29"/>
            <p:cNvSpPr txBox="1"/>
            <p:nvPr/>
          </p:nvSpPr>
          <p:spPr>
            <a:xfrm>
              <a:off x="272703" y="28575"/>
              <a:ext cx="4359178" cy="581025"/>
            </a:xfrm>
            <a:prstGeom prst="rect">
              <a:avLst/>
            </a:prstGeom>
          </p:spPr>
          <p:txBody>
            <a:bodyPr lIns="0" tIns="0" rIns="0" bIns="0" rtlCol="0" anchor="t">
              <a:spAutoFit/>
            </a:bodyPr>
            <a:lstStyle/>
            <a:p>
              <a:pPr marL="0" lvl="0" indent="0" algn="l">
                <a:lnSpc>
                  <a:spcPts val="3300"/>
                </a:lnSpc>
              </a:pPr>
              <a:r>
                <a:rPr lang="en-US" sz="3000" spc="294">
                  <a:solidFill>
                    <a:srgbClr val="0C65DB"/>
                  </a:solidFill>
                  <a:latin typeface="Open Sans 1 Bold"/>
                </a:rPr>
                <a:t>5</a:t>
              </a:r>
            </a:p>
          </p:txBody>
        </p:sp>
        <p:sp>
          <p:nvSpPr>
            <p:cNvPr id="30" name="TextBox 30"/>
            <p:cNvSpPr txBox="1"/>
            <p:nvPr/>
          </p:nvSpPr>
          <p:spPr>
            <a:xfrm>
              <a:off x="272703" y="843974"/>
              <a:ext cx="4359178" cy="4208992"/>
            </a:xfrm>
            <a:prstGeom prst="rect">
              <a:avLst/>
            </a:prstGeom>
          </p:spPr>
          <p:txBody>
            <a:bodyPr lIns="0" tIns="0" rIns="0" bIns="0" rtlCol="0" anchor="t">
              <a:spAutoFit/>
            </a:bodyPr>
            <a:lstStyle/>
            <a:p>
              <a:pPr marL="0" lvl="0" indent="0" algn="just">
                <a:lnSpc>
                  <a:spcPts val="2800"/>
                </a:lnSpc>
                <a:spcBef>
                  <a:spcPct val="0"/>
                </a:spcBef>
              </a:pPr>
              <a:r>
                <a:rPr lang="en-US" sz="2000" spc="196">
                  <a:solidFill>
                    <a:srgbClr val="0B1320"/>
                  </a:solidFill>
                  <a:latin typeface="Open Sans 1"/>
                </a:rPr>
                <a:t>The Item fill rate (IFR) is a great indicator to assess the service level of a supply chain but it’s not enough to understand supply chain resiliance in relation to a disruptive event.</a:t>
              </a:r>
            </a:p>
          </p:txBody>
        </p:sp>
      </p:grpSp>
      <p:sp>
        <p:nvSpPr>
          <p:cNvPr id="31" name="Freeform 31"/>
          <p:cNvSpPr/>
          <p:nvPr/>
        </p:nvSpPr>
        <p:spPr>
          <a:xfrm>
            <a:off x="14348920" y="714383"/>
            <a:ext cx="3087343" cy="2336947"/>
          </a:xfrm>
          <a:custGeom>
            <a:avLst/>
            <a:gdLst/>
            <a:ahLst/>
            <a:cxnLst/>
            <a:rect l="l" t="t" r="r" b="b"/>
            <a:pathLst>
              <a:path w="3087343" h="2336947">
                <a:moveTo>
                  <a:pt x="0" y="0"/>
                </a:moveTo>
                <a:lnTo>
                  <a:pt x="3087344" y="0"/>
                </a:lnTo>
                <a:lnTo>
                  <a:pt x="3087344" y="2336948"/>
                </a:lnTo>
                <a:lnTo>
                  <a:pt x="0" y="2336948"/>
                </a:lnTo>
                <a:lnTo>
                  <a:pt x="0" y="0"/>
                </a:lnTo>
                <a:close/>
              </a:path>
            </a:pathLst>
          </a:custGeom>
          <a:blipFill>
            <a:blip r:embed="rId2"/>
            <a:stretch>
              <a:fillRect/>
            </a:stretch>
          </a:blipFill>
        </p:spPr>
        <p:txBody>
          <a:bodyPr/>
          <a:lstStyle/>
          <a:p>
            <a:endParaRPr lang="it-IT"/>
          </a:p>
        </p:txBody>
      </p:sp>
      <p:sp>
        <p:nvSpPr>
          <p:cNvPr id="32" name="TextBox 32"/>
          <p:cNvSpPr txBox="1"/>
          <p:nvPr/>
        </p:nvSpPr>
        <p:spPr>
          <a:xfrm>
            <a:off x="702669" y="625557"/>
            <a:ext cx="12856913" cy="2514600"/>
          </a:xfrm>
          <a:prstGeom prst="rect">
            <a:avLst/>
          </a:prstGeom>
        </p:spPr>
        <p:txBody>
          <a:bodyPr lIns="0" tIns="0" rIns="0" bIns="0" rtlCol="0" anchor="t">
            <a:spAutoFit/>
          </a:bodyPr>
          <a:lstStyle/>
          <a:p>
            <a:pPr marL="0" lvl="0" indent="0">
              <a:lnSpc>
                <a:spcPts val="6600"/>
              </a:lnSpc>
              <a:spcBef>
                <a:spcPct val="0"/>
              </a:spcBef>
            </a:pPr>
            <a:r>
              <a:rPr lang="en-US" sz="5500" spc="539">
                <a:solidFill>
                  <a:srgbClr val="FFFFFF"/>
                </a:solidFill>
                <a:latin typeface="Open Sans 1 Bold"/>
              </a:rPr>
              <a:t>WEAKNESSES: </a:t>
            </a:r>
          </a:p>
          <a:p>
            <a:pPr marL="0" lvl="0" indent="0">
              <a:lnSpc>
                <a:spcPts val="6600"/>
              </a:lnSpc>
              <a:spcBef>
                <a:spcPct val="0"/>
              </a:spcBef>
            </a:pPr>
            <a:r>
              <a:rPr lang="en-US" sz="5500" spc="539">
                <a:solidFill>
                  <a:srgbClr val="FFFFFF"/>
                </a:solidFill>
                <a:latin typeface="Open Sans 1 Bold"/>
              </a:rPr>
              <a:t>SAFETY STOCKS-DC CAPACITY-</a:t>
            </a:r>
          </a:p>
          <a:p>
            <a:pPr marL="0" lvl="0" indent="0">
              <a:lnSpc>
                <a:spcPts val="6600"/>
              </a:lnSpc>
              <a:spcBef>
                <a:spcPct val="0"/>
              </a:spcBef>
            </a:pPr>
            <a:r>
              <a:rPr lang="en-US" sz="5500" spc="539">
                <a:solidFill>
                  <a:srgbClr val="FFFFFF"/>
                </a:solidFill>
                <a:latin typeface="Open Sans 1 Bold"/>
              </a:rPr>
              <a:t>PERFORMANCE INDICATORS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7CFE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2505" b="2505"/>
          <a:stretch>
            <a:fillRect/>
          </a:stretch>
        </p:blipFill>
        <p:spPr>
          <a:xfrm>
            <a:off x="2535411" y="1081494"/>
            <a:ext cx="13033510" cy="6963956"/>
          </a:xfrm>
          <a:prstGeom prst="rect">
            <a:avLst/>
          </a:prstGeom>
        </p:spPr>
      </p:pic>
      <p:sp>
        <p:nvSpPr>
          <p:cNvPr id="3" name="TextBox 3"/>
          <p:cNvSpPr txBox="1"/>
          <p:nvPr/>
        </p:nvSpPr>
        <p:spPr>
          <a:xfrm>
            <a:off x="2294203" y="8158480"/>
            <a:ext cx="4543110" cy="2128520"/>
          </a:xfrm>
          <a:prstGeom prst="rect">
            <a:avLst/>
          </a:prstGeom>
        </p:spPr>
        <p:txBody>
          <a:bodyPr lIns="0" tIns="0" rIns="0" bIns="0" rtlCol="0" anchor="t">
            <a:spAutoFit/>
          </a:bodyPr>
          <a:lstStyle/>
          <a:p>
            <a:pPr algn="just">
              <a:lnSpc>
                <a:spcPts val="2470"/>
              </a:lnSpc>
            </a:pPr>
            <a:r>
              <a:rPr lang="en-US" sz="1900">
                <a:solidFill>
                  <a:srgbClr val="0B1320"/>
                </a:solidFill>
                <a:latin typeface="Open Sans 2 Bold"/>
              </a:rPr>
              <a:t>Map: dots represent customers:</a:t>
            </a:r>
          </a:p>
          <a:p>
            <a:pPr algn="just">
              <a:lnSpc>
                <a:spcPts val="2470"/>
              </a:lnSpc>
            </a:pPr>
            <a:r>
              <a:rPr lang="en-US" sz="1900">
                <a:solidFill>
                  <a:srgbClr val="0B1320"/>
                </a:solidFill>
                <a:latin typeface="Open Sans 2"/>
              </a:rPr>
              <a:t>   </a:t>
            </a:r>
            <a:r>
              <a:rPr lang="en-US" sz="1900">
                <a:solidFill>
                  <a:srgbClr val="0B1320"/>
                </a:solidFill>
                <a:latin typeface="Open Sans 2 Bold"/>
              </a:rPr>
              <a:t>Green</a:t>
            </a:r>
            <a:r>
              <a:rPr lang="en-US" sz="1900">
                <a:solidFill>
                  <a:srgbClr val="0B1320"/>
                </a:solidFill>
                <a:latin typeface="Open Sans 2"/>
              </a:rPr>
              <a:t>: happy customer who managed to buy all the stuff she desires</a:t>
            </a:r>
          </a:p>
          <a:p>
            <a:pPr algn="just">
              <a:lnSpc>
                <a:spcPts val="2470"/>
              </a:lnSpc>
            </a:pPr>
            <a:r>
              <a:rPr lang="en-US" sz="1900">
                <a:solidFill>
                  <a:srgbClr val="0B1320"/>
                </a:solidFill>
                <a:latin typeface="Open Sans 2"/>
              </a:rPr>
              <a:t>  </a:t>
            </a:r>
            <a:r>
              <a:rPr lang="en-US" sz="1900">
                <a:solidFill>
                  <a:srgbClr val="0B1320"/>
                </a:solidFill>
                <a:latin typeface="Open Sans 2 Bold"/>
              </a:rPr>
              <a:t>Yellow:</a:t>
            </a:r>
            <a:r>
              <a:rPr lang="en-US" sz="1900">
                <a:solidFill>
                  <a:srgbClr val="0B1320"/>
                </a:solidFill>
                <a:latin typeface="Open Sans 2"/>
              </a:rPr>
              <a:t> customer who is currently in panic</a:t>
            </a:r>
          </a:p>
          <a:p>
            <a:pPr algn="just">
              <a:lnSpc>
                <a:spcPts val="2470"/>
              </a:lnSpc>
              <a:spcBef>
                <a:spcPct val="0"/>
              </a:spcBef>
            </a:pPr>
            <a:r>
              <a:rPr lang="en-US" sz="1900">
                <a:solidFill>
                  <a:srgbClr val="0B1320"/>
                </a:solidFill>
                <a:latin typeface="Open Sans 2"/>
              </a:rPr>
              <a:t>  </a:t>
            </a:r>
            <a:r>
              <a:rPr lang="en-US" sz="1900">
                <a:solidFill>
                  <a:srgbClr val="0B1320"/>
                </a:solidFill>
                <a:latin typeface="Open Sans 2 Bold"/>
              </a:rPr>
              <a:t>Red:</a:t>
            </a:r>
            <a:r>
              <a:rPr lang="en-US" sz="1900">
                <a:solidFill>
                  <a:srgbClr val="0B1320"/>
                </a:solidFill>
                <a:latin typeface="Open Sans 2"/>
              </a:rPr>
              <a:t> customer who didn’t manage to find enough food</a:t>
            </a:r>
          </a:p>
        </p:txBody>
      </p:sp>
      <p:grpSp>
        <p:nvGrpSpPr>
          <p:cNvPr id="4" name="Group 4"/>
          <p:cNvGrpSpPr/>
          <p:nvPr/>
        </p:nvGrpSpPr>
        <p:grpSpPr>
          <a:xfrm>
            <a:off x="2294203" y="8550215"/>
            <a:ext cx="172627" cy="17262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txBody>
            <a:bodyPr/>
            <a:lstStyle/>
            <a:p>
              <a:endParaRPr lang="it-IT"/>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5724387" y="1047750"/>
            <a:ext cx="6655557" cy="377217"/>
          </a:xfrm>
          <a:prstGeom prst="rect">
            <a:avLst/>
          </a:prstGeom>
        </p:spPr>
        <p:txBody>
          <a:bodyPr lIns="0" tIns="0" rIns="0" bIns="0" rtlCol="0" anchor="t">
            <a:spAutoFit/>
          </a:bodyPr>
          <a:lstStyle/>
          <a:p>
            <a:pPr algn="ctr">
              <a:lnSpc>
                <a:spcPts val="3120"/>
              </a:lnSpc>
              <a:spcBef>
                <a:spcPct val="0"/>
              </a:spcBef>
            </a:pPr>
            <a:r>
              <a:rPr lang="en-US" sz="2400">
                <a:solidFill>
                  <a:srgbClr val="0B1320"/>
                </a:solidFill>
                <a:latin typeface="Open Sans 2 Bold"/>
              </a:rPr>
              <a:t>To better follow the evolution of our model!</a:t>
            </a:r>
          </a:p>
        </p:txBody>
      </p:sp>
      <p:sp>
        <p:nvSpPr>
          <p:cNvPr id="8" name="TextBox 8"/>
          <p:cNvSpPr txBox="1"/>
          <p:nvPr/>
        </p:nvSpPr>
        <p:spPr>
          <a:xfrm>
            <a:off x="662186" y="95250"/>
            <a:ext cx="16963628" cy="971550"/>
          </a:xfrm>
          <a:prstGeom prst="rect">
            <a:avLst/>
          </a:prstGeom>
        </p:spPr>
        <p:txBody>
          <a:bodyPr lIns="0" tIns="0" rIns="0" bIns="0" rtlCol="0" anchor="t">
            <a:spAutoFit/>
          </a:bodyPr>
          <a:lstStyle/>
          <a:p>
            <a:pPr marL="0" lvl="0" indent="0" algn="ctr">
              <a:lnSpc>
                <a:spcPts val="7350"/>
              </a:lnSpc>
            </a:pPr>
            <a:r>
              <a:rPr lang="en-US" sz="7000" spc="686">
                <a:solidFill>
                  <a:srgbClr val="0B1320"/>
                </a:solidFill>
                <a:latin typeface="Open Sans 1 Bold"/>
              </a:rPr>
              <a:t>NEW FANCY GRAPHIC LAYOUT!</a:t>
            </a:r>
          </a:p>
        </p:txBody>
      </p:sp>
      <p:sp>
        <p:nvSpPr>
          <p:cNvPr id="9" name="TextBox 9"/>
          <p:cNvSpPr txBox="1"/>
          <p:nvPr/>
        </p:nvSpPr>
        <p:spPr>
          <a:xfrm>
            <a:off x="7544455" y="8158480"/>
            <a:ext cx="3570565" cy="604520"/>
          </a:xfrm>
          <a:prstGeom prst="rect">
            <a:avLst/>
          </a:prstGeom>
        </p:spPr>
        <p:txBody>
          <a:bodyPr lIns="0" tIns="0" rIns="0" bIns="0" rtlCol="0" anchor="t">
            <a:spAutoFit/>
          </a:bodyPr>
          <a:lstStyle/>
          <a:p>
            <a:pPr algn="ctr">
              <a:lnSpc>
                <a:spcPts val="2470"/>
              </a:lnSpc>
            </a:pPr>
            <a:r>
              <a:rPr lang="en-US" sz="1900">
                <a:solidFill>
                  <a:srgbClr val="0B1320"/>
                </a:solidFill>
                <a:latin typeface="Open Sans 2 Bold"/>
              </a:rPr>
              <a:t>Daily and average demand of </a:t>
            </a:r>
          </a:p>
          <a:p>
            <a:pPr algn="ctr">
              <a:lnSpc>
                <a:spcPts val="2470"/>
              </a:lnSpc>
              <a:spcBef>
                <a:spcPct val="0"/>
              </a:spcBef>
            </a:pPr>
            <a:r>
              <a:rPr lang="en-US" sz="1900">
                <a:solidFill>
                  <a:srgbClr val="0B1320"/>
                </a:solidFill>
                <a:latin typeface="Open Sans 2 Bold"/>
              </a:rPr>
              <a:t>food </a:t>
            </a:r>
          </a:p>
        </p:txBody>
      </p:sp>
      <p:sp>
        <p:nvSpPr>
          <p:cNvPr id="10" name="TextBox 10"/>
          <p:cNvSpPr txBox="1"/>
          <p:nvPr/>
        </p:nvSpPr>
        <p:spPr>
          <a:xfrm>
            <a:off x="11825883" y="8159750"/>
            <a:ext cx="4167074" cy="1823720"/>
          </a:xfrm>
          <a:prstGeom prst="rect">
            <a:avLst/>
          </a:prstGeom>
        </p:spPr>
        <p:txBody>
          <a:bodyPr lIns="0" tIns="0" rIns="0" bIns="0" rtlCol="0" anchor="t">
            <a:spAutoFit/>
          </a:bodyPr>
          <a:lstStyle/>
          <a:p>
            <a:pPr algn="just">
              <a:lnSpc>
                <a:spcPts val="2470"/>
              </a:lnSpc>
            </a:pPr>
            <a:r>
              <a:rPr lang="en-US" sz="1900">
                <a:solidFill>
                  <a:srgbClr val="0B1320"/>
                </a:solidFill>
                <a:latin typeface="Open Sans 2 Bold"/>
              </a:rPr>
              <a:t>Distribution Centers’IFR (blue) and percentage of satisfied customers (red).</a:t>
            </a:r>
          </a:p>
          <a:p>
            <a:pPr algn="just">
              <a:lnSpc>
                <a:spcPts val="2470"/>
              </a:lnSpc>
              <a:spcBef>
                <a:spcPct val="0"/>
              </a:spcBef>
            </a:pPr>
            <a:r>
              <a:rPr lang="en-US" sz="1900">
                <a:solidFill>
                  <a:srgbClr val="0B1320"/>
                </a:solidFill>
                <a:latin typeface="Open Sans 2"/>
              </a:rPr>
              <a:t>We consider ‘satisfied’ customers all those customers who managed to find all the food they desire</a:t>
            </a:r>
          </a:p>
        </p:txBody>
      </p:sp>
      <p:grpSp>
        <p:nvGrpSpPr>
          <p:cNvPr id="11" name="Group 11"/>
          <p:cNvGrpSpPr/>
          <p:nvPr/>
        </p:nvGrpSpPr>
        <p:grpSpPr>
          <a:xfrm>
            <a:off x="2294203" y="9145952"/>
            <a:ext cx="172627" cy="17262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F4A"/>
            </a:solidFill>
          </p:spPr>
          <p:txBody>
            <a:bodyPr/>
            <a:lstStyle/>
            <a:p>
              <a:endParaRPr lang="it-IT"/>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2294203" y="9737678"/>
            <a:ext cx="172627" cy="17262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txBody>
            <a:bodyPr/>
            <a:lstStyle/>
            <a:p>
              <a:endParaRPr lang="it-IT"/>
            </a:p>
          </p:txBody>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a:off x="1310247" y="7692390"/>
            <a:ext cx="6841736" cy="353060"/>
          </a:xfrm>
          <a:prstGeom prst="rect">
            <a:avLst/>
          </a:prstGeom>
        </p:spPr>
        <p:txBody>
          <a:bodyPr lIns="0" tIns="0" rIns="0" bIns="0" rtlCol="0" anchor="t">
            <a:spAutoFit/>
          </a:bodyPr>
          <a:lstStyle/>
          <a:p>
            <a:pPr algn="ctr">
              <a:lnSpc>
                <a:spcPts val="2859"/>
              </a:lnSpc>
              <a:spcBef>
                <a:spcPct val="0"/>
              </a:spcBef>
            </a:pPr>
            <a:r>
              <a:rPr lang="en-US" sz="2199">
                <a:solidFill>
                  <a:srgbClr val="FF0000"/>
                </a:solidFill>
                <a:latin typeface="Open Sans 2"/>
              </a:rPr>
              <a:t>To see this layout, set n_run to 1</a:t>
            </a:r>
          </a:p>
        </p:txBody>
      </p:sp>
      <p:sp>
        <p:nvSpPr>
          <p:cNvPr id="18" name="CasellaDiTesto 17">
            <a:extLst>
              <a:ext uri="{FF2B5EF4-FFF2-40B4-BE49-F238E27FC236}">
                <a16:creationId xmlns:a16="http://schemas.microsoft.com/office/drawing/2014/main" id="{1C23CFDF-D98C-FF70-8529-B332CBA1071C}"/>
              </a:ext>
            </a:extLst>
          </p:cNvPr>
          <p:cNvSpPr txBox="1"/>
          <p:nvPr/>
        </p:nvSpPr>
        <p:spPr>
          <a:xfrm rot="613922">
            <a:off x="14049856" y="1071023"/>
            <a:ext cx="3886200" cy="707886"/>
          </a:xfrm>
          <a:prstGeom prst="rect">
            <a:avLst/>
          </a:prstGeom>
          <a:noFill/>
        </p:spPr>
        <p:txBody>
          <a:bodyPr wrap="square" rtlCol="0">
            <a:spAutoFit/>
          </a:bodyPr>
          <a:lstStyle/>
          <a:p>
            <a:pPr algn="ctr"/>
            <a:r>
              <a:rPr lang="it-IT" sz="4000" b="1" i="1" dirty="0">
                <a:effectLst>
                  <a:outerShdw blurRad="38100" dist="38100" dir="2700000" algn="tl">
                    <a:srgbClr val="000000">
                      <a:alpha val="43137"/>
                    </a:srgbClr>
                  </a:outerShdw>
                </a:effectLst>
              </a:rPr>
              <a:t>Play the video!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611" y="-1224280"/>
            <a:ext cx="18377611" cy="3086100"/>
            <a:chOff x="0" y="0"/>
            <a:chExt cx="4840194" cy="812800"/>
          </a:xfrm>
        </p:grpSpPr>
        <p:sp>
          <p:nvSpPr>
            <p:cNvPr id="3" name="Freeform 3"/>
            <p:cNvSpPr/>
            <p:nvPr/>
          </p:nvSpPr>
          <p:spPr>
            <a:xfrm>
              <a:off x="0" y="0"/>
              <a:ext cx="4840194" cy="812800"/>
            </a:xfrm>
            <a:custGeom>
              <a:avLst/>
              <a:gdLst/>
              <a:ahLst/>
              <a:cxnLst/>
              <a:rect l="l" t="t" r="r" b="b"/>
              <a:pathLst>
                <a:path w="4840194" h="812800">
                  <a:moveTo>
                    <a:pt x="0" y="0"/>
                  </a:moveTo>
                  <a:lnTo>
                    <a:pt x="4840194" y="0"/>
                  </a:lnTo>
                  <a:lnTo>
                    <a:pt x="4840194" y="812800"/>
                  </a:lnTo>
                  <a:lnTo>
                    <a:pt x="0" y="812800"/>
                  </a:lnTo>
                  <a:close/>
                </a:path>
              </a:pathLst>
            </a:custGeom>
            <a:solidFill>
              <a:srgbClr val="B7CFE4"/>
            </a:solidFill>
          </p:spPr>
          <p:txBody>
            <a:bodyPr/>
            <a:lstStyle/>
            <a:p>
              <a:endParaRPr lang="it-IT" dirty="0"/>
            </a:p>
          </p:txBody>
        </p:sp>
        <p:sp>
          <p:nvSpPr>
            <p:cNvPr id="4" name="TextBox 4"/>
            <p:cNvSpPr txBox="1"/>
            <p:nvPr/>
          </p:nvSpPr>
          <p:spPr>
            <a:xfrm>
              <a:off x="0" y="-19050"/>
              <a:ext cx="4840194" cy="831850"/>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0778988" y="2545620"/>
            <a:ext cx="7211699" cy="2162810"/>
          </a:xfrm>
          <a:prstGeom prst="rect">
            <a:avLst/>
          </a:prstGeom>
        </p:spPr>
        <p:txBody>
          <a:bodyPr lIns="0" tIns="0" rIns="0" bIns="0" rtlCol="0" anchor="t">
            <a:spAutoFit/>
          </a:bodyPr>
          <a:lstStyle/>
          <a:p>
            <a:pPr algn="just">
              <a:lnSpc>
                <a:spcPts val="2859"/>
              </a:lnSpc>
              <a:spcBef>
                <a:spcPct val="0"/>
              </a:spcBef>
            </a:pPr>
            <a:r>
              <a:rPr lang="en-US" sz="2199">
                <a:solidFill>
                  <a:srgbClr val="0B1320"/>
                </a:solidFill>
                <a:latin typeface="Open Sans 2"/>
              </a:rPr>
              <a:t>Due to the  large computational effort (and therefore time) required to display and update the graph after every step, it is shown only  when we simulate only one run. When we simulate the model more than once, our program will only display a</a:t>
            </a:r>
            <a:r>
              <a:rPr lang="en-US" sz="2199">
                <a:solidFill>
                  <a:srgbClr val="0B1320"/>
                </a:solidFill>
                <a:latin typeface="Open Sans 2 Bold"/>
              </a:rPr>
              <a:t> final graph to summarize the mean and variance of the variables of interest.</a:t>
            </a:r>
          </a:p>
        </p:txBody>
      </p:sp>
      <p:grpSp>
        <p:nvGrpSpPr>
          <p:cNvPr id="6" name="Group 6"/>
          <p:cNvGrpSpPr/>
          <p:nvPr/>
        </p:nvGrpSpPr>
        <p:grpSpPr>
          <a:xfrm>
            <a:off x="10581691" y="5143500"/>
            <a:ext cx="7858709" cy="1593469"/>
            <a:chOff x="0" y="0"/>
            <a:chExt cx="2982086" cy="419679"/>
          </a:xfrm>
        </p:grpSpPr>
        <p:sp>
          <p:nvSpPr>
            <p:cNvPr id="7" name="Freeform 7"/>
            <p:cNvSpPr/>
            <p:nvPr/>
          </p:nvSpPr>
          <p:spPr>
            <a:xfrm>
              <a:off x="0" y="0"/>
              <a:ext cx="2982086" cy="419679"/>
            </a:xfrm>
            <a:custGeom>
              <a:avLst/>
              <a:gdLst/>
              <a:ahLst/>
              <a:cxnLst/>
              <a:rect l="l" t="t" r="r" b="b"/>
              <a:pathLst>
                <a:path w="2982086" h="419679">
                  <a:moveTo>
                    <a:pt x="0" y="0"/>
                  </a:moveTo>
                  <a:lnTo>
                    <a:pt x="2982086" y="0"/>
                  </a:lnTo>
                  <a:lnTo>
                    <a:pt x="2982086" y="419679"/>
                  </a:lnTo>
                  <a:lnTo>
                    <a:pt x="0" y="419679"/>
                  </a:lnTo>
                  <a:close/>
                </a:path>
              </a:pathLst>
            </a:custGeom>
            <a:solidFill>
              <a:srgbClr val="FFFFFF"/>
            </a:solidFill>
            <a:ln w="38100" cap="sq">
              <a:solidFill>
                <a:srgbClr val="000000"/>
              </a:solidFill>
              <a:prstDash val="solid"/>
              <a:miter/>
            </a:ln>
          </p:spPr>
          <p:txBody>
            <a:bodyPr/>
            <a:lstStyle/>
            <a:p>
              <a:endParaRPr lang="it-IT"/>
            </a:p>
          </p:txBody>
        </p:sp>
        <p:sp>
          <p:nvSpPr>
            <p:cNvPr id="8" name="TextBox 8"/>
            <p:cNvSpPr txBox="1"/>
            <p:nvPr/>
          </p:nvSpPr>
          <p:spPr>
            <a:xfrm>
              <a:off x="0" y="-19050"/>
              <a:ext cx="2982086" cy="438729"/>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rot="3407869">
            <a:off x="11492990" y="-3900020"/>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0" name="Freeform 10"/>
          <p:cNvSpPr/>
          <p:nvPr/>
        </p:nvSpPr>
        <p:spPr>
          <a:xfrm>
            <a:off x="359474" y="2584025"/>
            <a:ext cx="10019767" cy="5853131"/>
          </a:xfrm>
          <a:custGeom>
            <a:avLst/>
            <a:gdLst/>
            <a:ahLst/>
            <a:cxnLst/>
            <a:rect l="l" t="t" r="r" b="b"/>
            <a:pathLst>
              <a:path w="10019767" h="5853131">
                <a:moveTo>
                  <a:pt x="0" y="0"/>
                </a:moveTo>
                <a:lnTo>
                  <a:pt x="10019766" y="0"/>
                </a:lnTo>
                <a:lnTo>
                  <a:pt x="10019766" y="5853131"/>
                </a:lnTo>
                <a:lnTo>
                  <a:pt x="0" y="5853131"/>
                </a:lnTo>
                <a:lnTo>
                  <a:pt x="0" y="0"/>
                </a:lnTo>
                <a:close/>
              </a:path>
            </a:pathLst>
          </a:custGeom>
          <a:blipFill>
            <a:blip r:embed="rId4"/>
            <a:stretch>
              <a:fillRect l="-9240" t="-7940" r="-9277" b="-6183"/>
            </a:stretch>
          </a:blipFill>
        </p:spPr>
        <p:txBody>
          <a:bodyPr/>
          <a:lstStyle/>
          <a:p>
            <a:endParaRPr lang="it-IT"/>
          </a:p>
        </p:txBody>
      </p:sp>
      <p:sp>
        <p:nvSpPr>
          <p:cNvPr id="11" name="TextBox 11"/>
          <p:cNvSpPr txBox="1"/>
          <p:nvPr/>
        </p:nvSpPr>
        <p:spPr>
          <a:xfrm>
            <a:off x="359474" y="9140311"/>
            <a:ext cx="7777778" cy="715010"/>
          </a:xfrm>
          <a:prstGeom prst="rect">
            <a:avLst/>
          </a:prstGeom>
        </p:spPr>
        <p:txBody>
          <a:bodyPr lIns="0" tIns="0" rIns="0" bIns="0" rtlCol="0" anchor="t">
            <a:spAutoFit/>
          </a:bodyPr>
          <a:lstStyle/>
          <a:p>
            <a:pPr algn="just">
              <a:lnSpc>
                <a:spcPts val="2859"/>
              </a:lnSpc>
              <a:spcBef>
                <a:spcPct val="0"/>
              </a:spcBef>
            </a:pPr>
            <a:r>
              <a:rPr lang="en-US" sz="2199">
                <a:solidFill>
                  <a:srgbClr val="0B1320"/>
                </a:solidFill>
                <a:latin typeface="Open Sans 2 Bold"/>
              </a:rPr>
              <a:t>*Total Time of Full Recovery</a:t>
            </a:r>
            <a:r>
              <a:rPr lang="en-US" sz="2199">
                <a:solidFill>
                  <a:srgbClr val="0B1320"/>
                </a:solidFill>
                <a:latin typeface="Open Sans 2"/>
              </a:rPr>
              <a:t> is the time required to return to normal condition after the pandemic starts to spread.</a:t>
            </a:r>
          </a:p>
        </p:txBody>
      </p:sp>
      <p:sp>
        <p:nvSpPr>
          <p:cNvPr id="12" name="TextBox 12"/>
          <p:cNvSpPr txBox="1"/>
          <p:nvPr/>
        </p:nvSpPr>
        <p:spPr>
          <a:xfrm>
            <a:off x="10879004" y="5392230"/>
            <a:ext cx="7111683" cy="1076960"/>
          </a:xfrm>
          <a:prstGeom prst="rect">
            <a:avLst/>
          </a:prstGeom>
        </p:spPr>
        <p:txBody>
          <a:bodyPr lIns="0" tIns="0" rIns="0" bIns="0" rtlCol="0" anchor="t">
            <a:spAutoFit/>
          </a:bodyPr>
          <a:lstStyle/>
          <a:p>
            <a:pPr algn="just">
              <a:lnSpc>
                <a:spcPts val="2859"/>
              </a:lnSpc>
              <a:spcBef>
                <a:spcPct val="0"/>
              </a:spcBef>
            </a:pPr>
            <a:r>
              <a:rPr lang="en-US" sz="2199">
                <a:solidFill>
                  <a:srgbClr val="0B1320"/>
                </a:solidFill>
                <a:latin typeface="Open Sans 2"/>
              </a:rPr>
              <a:t>The program will also display the numerical value of </a:t>
            </a:r>
            <a:r>
              <a:rPr lang="en-US" sz="2199">
                <a:solidFill>
                  <a:srgbClr val="0B1320"/>
                </a:solidFill>
                <a:latin typeface="Open Sans 2 Bold"/>
              </a:rPr>
              <a:t>average and standard deviation</a:t>
            </a:r>
            <a:r>
              <a:rPr lang="en-US" sz="2199">
                <a:solidFill>
                  <a:srgbClr val="0B1320"/>
                </a:solidFill>
                <a:latin typeface="Open Sans 2"/>
              </a:rPr>
              <a:t> of important indicators</a:t>
            </a:r>
          </a:p>
        </p:txBody>
      </p:sp>
      <p:sp>
        <p:nvSpPr>
          <p:cNvPr id="13" name="TextBox 13"/>
          <p:cNvSpPr txBox="1"/>
          <p:nvPr/>
        </p:nvSpPr>
        <p:spPr>
          <a:xfrm>
            <a:off x="547498" y="607264"/>
            <a:ext cx="13640043" cy="819150"/>
          </a:xfrm>
          <a:prstGeom prst="rect">
            <a:avLst/>
          </a:prstGeom>
        </p:spPr>
        <p:txBody>
          <a:bodyPr lIns="0" tIns="0" rIns="0" bIns="0" rtlCol="0" anchor="t">
            <a:spAutoFit/>
          </a:bodyPr>
          <a:lstStyle/>
          <a:p>
            <a:pPr marL="0" lvl="0" indent="0">
              <a:lnSpc>
                <a:spcPts val="6599"/>
              </a:lnSpc>
              <a:spcBef>
                <a:spcPct val="0"/>
              </a:spcBef>
            </a:pPr>
            <a:r>
              <a:rPr lang="en-US" sz="5499" spc="538">
                <a:solidFill>
                  <a:srgbClr val="365679"/>
                </a:solidFill>
                <a:latin typeface="Open Sans 1 Bold"/>
              </a:rPr>
              <a:t>SOME CODE IMPROVEMENTS</a:t>
            </a:r>
          </a:p>
        </p:txBody>
      </p:sp>
      <p:sp>
        <p:nvSpPr>
          <p:cNvPr id="14" name="Freeform 14"/>
          <p:cNvSpPr/>
          <p:nvPr/>
        </p:nvSpPr>
        <p:spPr>
          <a:xfrm>
            <a:off x="10588364" y="6736969"/>
            <a:ext cx="7699636" cy="2770371"/>
          </a:xfrm>
          <a:custGeom>
            <a:avLst/>
            <a:gdLst/>
            <a:ahLst/>
            <a:cxnLst/>
            <a:rect l="l" t="t" r="r" b="b"/>
            <a:pathLst>
              <a:path w="7699636" h="2770371">
                <a:moveTo>
                  <a:pt x="0" y="0"/>
                </a:moveTo>
                <a:lnTo>
                  <a:pt x="7699636" y="0"/>
                </a:lnTo>
                <a:lnTo>
                  <a:pt x="7699636" y="2770372"/>
                </a:lnTo>
                <a:lnTo>
                  <a:pt x="0" y="2770372"/>
                </a:lnTo>
                <a:lnTo>
                  <a:pt x="0" y="0"/>
                </a:lnTo>
                <a:close/>
              </a:path>
            </a:pathLst>
          </a:custGeom>
          <a:blipFill>
            <a:blip r:embed="rId5"/>
            <a:stretch>
              <a:fillRect/>
            </a:stretch>
          </a:blipFill>
        </p:spPr>
        <p:txBody>
          <a:bodyPr/>
          <a:lstStyle/>
          <a:p>
            <a:endParaRPr lang="it-IT"/>
          </a:p>
        </p:txBody>
      </p:sp>
      <p:sp>
        <p:nvSpPr>
          <p:cNvPr id="15" name="CasellaDiTesto 14">
            <a:extLst>
              <a:ext uri="{FF2B5EF4-FFF2-40B4-BE49-F238E27FC236}">
                <a16:creationId xmlns:a16="http://schemas.microsoft.com/office/drawing/2014/main" id="{778BF4B9-DBFA-0982-9ADD-575DE819E2D9}"/>
              </a:ext>
            </a:extLst>
          </p:cNvPr>
          <p:cNvSpPr txBox="1"/>
          <p:nvPr/>
        </p:nvSpPr>
        <p:spPr>
          <a:xfrm>
            <a:off x="10622777" y="1985453"/>
            <a:ext cx="2499402" cy="584775"/>
          </a:xfrm>
          <a:prstGeom prst="rect">
            <a:avLst/>
          </a:prstGeom>
          <a:noFill/>
        </p:spPr>
        <p:txBody>
          <a:bodyPr wrap="none" rtlCol="0">
            <a:spAutoFit/>
          </a:bodyPr>
          <a:lstStyle/>
          <a:p>
            <a:r>
              <a:rPr lang="it-IT" sz="3200" b="1" i="1" dirty="0" err="1">
                <a:effectLst>
                  <a:outerShdw blurRad="38100" dist="38100" dir="2700000" algn="tl">
                    <a:srgbClr val="000000">
                      <a:alpha val="43137"/>
                    </a:srgbClr>
                  </a:outerShdw>
                </a:effectLst>
              </a:rPr>
              <a:t>If</a:t>
            </a:r>
            <a:r>
              <a:rPr lang="it-IT" sz="3200" b="1" i="1" dirty="0">
                <a:effectLst>
                  <a:outerShdw blurRad="38100" dist="38100" dir="2700000" algn="tl">
                    <a:srgbClr val="000000">
                      <a:alpha val="43137"/>
                    </a:srgbClr>
                  </a:outerShdw>
                </a:effectLst>
              </a:rPr>
              <a:t> </a:t>
            </a:r>
            <a:r>
              <a:rPr lang="it-IT" sz="3200" b="1" i="1" dirty="0" err="1">
                <a:effectLst>
                  <a:outerShdw blurRad="38100" dist="38100" dir="2700000" algn="tl">
                    <a:srgbClr val="000000">
                      <a:alpha val="43137"/>
                    </a:srgbClr>
                  </a:outerShdw>
                </a:effectLst>
              </a:rPr>
              <a:t>n_run</a:t>
            </a:r>
            <a:r>
              <a:rPr lang="it-IT" sz="3200" b="1" i="1" dirty="0">
                <a:effectLst>
                  <a:outerShdw blurRad="38100" dist="38100" dir="2700000" algn="tl">
                    <a:srgbClr val="000000">
                      <a:alpha val="43137"/>
                    </a:srgbClr>
                  </a:outerShdw>
                </a:effectLst>
              </a:rPr>
              <a:t> &gt; 1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5734938" y="10259268"/>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3" name="Group 3"/>
          <p:cNvGrpSpPr/>
          <p:nvPr/>
        </p:nvGrpSpPr>
        <p:grpSpPr>
          <a:xfrm>
            <a:off x="11132525" y="-511789"/>
            <a:ext cx="7351939" cy="10798789"/>
            <a:chOff x="0" y="0"/>
            <a:chExt cx="1936313" cy="2844125"/>
          </a:xfrm>
        </p:grpSpPr>
        <p:sp>
          <p:nvSpPr>
            <p:cNvPr id="4" name="Freeform 4"/>
            <p:cNvSpPr/>
            <p:nvPr/>
          </p:nvSpPr>
          <p:spPr>
            <a:xfrm>
              <a:off x="0" y="0"/>
              <a:ext cx="1936313" cy="2844125"/>
            </a:xfrm>
            <a:custGeom>
              <a:avLst/>
              <a:gdLst/>
              <a:ahLst/>
              <a:cxnLst/>
              <a:rect l="l" t="t" r="r" b="b"/>
              <a:pathLst>
                <a:path w="1936313" h="2844125">
                  <a:moveTo>
                    <a:pt x="0" y="0"/>
                  </a:moveTo>
                  <a:lnTo>
                    <a:pt x="1936313" y="0"/>
                  </a:lnTo>
                  <a:lnTo>
                    <a:pt x="1936313" y="2844125"/>
                  </a:lnTo>
                  <a:lnTo>
                    <a:pt x="0" y="2844125"/>
                  </a:lnTo>
                  <a:close/>
                </a:path>
              </a:pathLst>
            </a:custGeom>
            <a:solidFill>
              <a:srgbClr val="B7CFE4"/>
            </a:solidFill>
          </p:spPr>
          <p:txBody>
            <a:bodyPr/>
            <a:lstStyle/>
            <a:p>
              <a:endParaRPr lang="it-IT"/>
            </a:p>
          </p:txBody>
        </p:sp>
        <p:sp>
          <p:nvSpPr>
            <p:cNvPr id="5" name="TextBox 5"/>
            <p:cNvSpPr txBox="1"/>
            <p:nvPr/>
          </p:nvSpPr>
          <p:spPr>
            <a:xfrm>
              <a:off x="0" y="-19050"/>
              <a:ext cx="1936313" cy="286317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1966612" y="5744942"/>
            <a:ext cx="5683763" cy="4005900"/>
          </a:xfrm>
          <a:custGeom>
            <a:avLst/>
            <a:gdLst/>
            <a:ahLst/>
            <a:cxnLst/>
            <a:rect l="l" t="t" r="r" b="b"/>
            <a:pathLst>
              <a:path w="5683763" h="4005900">
                <a:moveTo>
                  <a:pt x="0" y="0"/>
                </a:moveTo>
                <a:lnTo>
                  <a:pt x="5683764" y="0"/>
                </a:lnTo>
                <a:lnTo>
                  <a:pt x="5683764" y="4005900"/>
                </a:lnTo>
                <a:lnTo>
                  <a:pt x="0" y="4005900"/>
                </a:lnTo>
                <a:lnTo>
                  <a:pt x="0" y="0"/>
                </a:lnTo>
                <a:close/>
              </a:path>
            </a:pathLst>
          </a:custGeom>
          <a:blipFill>
            <a:blip r:embed="rId4"/>
            <a:stretch>
              <a:fillRect/>
            </a:stretch>
          </a:blipFill>
        </p:spPr>
        <p:txBody>
          <a:bodyPr/>
          <a:lstStyle/>
          <a:p>
            <a:endParaRPr lang="it-IT"/>
          </a:p>
        </p:txBody>
      </p:sp>
      <p:sp>
        <p:nvSpPr>
          <p:cNvPr id="7" name="Freeform 7"/>
          <p:cNvSpPr/>
          <p:nvPr/>
        </p:nvSpPr>
        <p:spPr>
          <a:xfrm rot="3407869">
            <a:off x="11565686" y="-399530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8" name="Freeform 8"/>
          <p:cNvSpPr/>
          <p:nvPr/>
        </p:nvSpPr>
        <p:spPr>
          <a:xfrm>
            <a:off x="11643193" y="813686"/>
            <a:ext cx="6330602" cy="4702571"/>
          </a:xfrm>
          <a:custGeom>
            <a:avLst/>
            <a:gdLst/>
            <a:ahLst/>
            <a:cxnLst/>
            <a:rect l="l" t="t" r="r" b="b"/>
            <a:pathLst>
              <a:path w="6330602" h="4702571">
                <a:moveTo>
                  <a:pt x="0" y="0"/>
                </a:moveTo>
                <a:lnTo>
                  <a:pt x="6330602" y="0"/>
                </a:lnTo>
                <a:lnTo>
                  <a:pt x="6330602" y="4702571"/>
                </a:lnTo>
                <a:lnTo>
                  <a:pt x="0" y="4702571"/>
                </a:lnTo>
                <a:lnTo>
                  <a:pt x="0" y="0"/>
                </a:lnTo>
                <a:close/>
              </a:path>
            </a:pathLst>
          </a:custGeom>
          <a:blipFill>
            <a:blip r:embed="rId7"/>
            <a:stretch>
              <a:fillRect/>
            </a:stretch>
          </a:blipFill>
        </p:spPr>
        <p:txBody>
          <a:bodyPr/>
          <a:lstStyle/>
          <a:p>
            <a:endParaRPr lang="it-IT"/>
          </a:p>
        </p:txBody>
      </p:sp>
      <p:grpSp>
        <p:nvGrpSpPr>
          <p:cNvPr id="9" name="Group 9"/>
          <p:cNvGrpSpPr/>
          <p:nvPr/>
        </p:nvGrpSpPr>
        <p:grpSpPr>
          <a:xfrm>
            <a:off x="15728289" y="7107368"/>
            <a:ext cx="1740798" cy="1075761"/>
            <a:chOff x="0" y="0"/>
            <a:chExt cx="2321065" cy="1434348"/>
          </a:xfrm>
        </p:grpSpPr>
        <p:sp>
          <p:nvSpPr>
            <p:cNvPr id="10" name="Freeform 10"/>
            <p:cNvSpPr/>
            <p:nvPr/>
          </p:nvSpPr>
          <p:spPr>
            <a:xfrm rot="1422064">
              <a:off x="1412060" y="231497"/>
              <a:ext cx="717091" cy="1105343"/>
            </a:xfrm>
            <a:custGeom>
              <a:avLst/>
              <a:gdLst/>
              <a:ahLst/>
              <a:cxnLst/>
              <a:rect l="l" t="t" r="r" b="b"/>
              <a:pathLst>
                <a:path w="717091" h="1105343">
                  <a:moveTo>
                    <a:pt x="0" y="0"/>
                  </a:moveTo>
                  <a:lnTo>
                    <a:pt x="717092" y="0"/>
                  </a:lnTo>
                  <a:lnTo>
                    <a:pt x="717092" y="1105343"/>
                  </a:lnTo>
                  <a:lnTo>
                    <a:pt x="0" y="11053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11" name="Freeform 11"/>
            <p:cNvSpPr/>
            <p:nvPr/>
          </p:nvSpPr>
          <p:spPr>
            <a:xfrm rot="-2091272">
              <a:off x="251528" y="223244"/>
              <a:ext cx="717091" cy="1105343"/>
            </a:xfrm>
            <a:custGeom>
              <a:avLst/>
              <a:gdLst/>
              <a:ahLst/>
              <a:cxnLst/>
              <a:rect l="l" t="t" r="r" b="b"/>
              <a:pathLst>
                <a:path w="717091" h="1105343">
                  <a:moveTo>
                    <a:pt x="0" y="0"/>
                  </a:moveTo>
                  <a:lnTo>
                    <a:pt x="717091" y="0"/>
                  </a:lnTo>
                  <a:lnTo>
                    <a:pt x="717091" y="1105343"/>
                  </a:lnTo>
                  <a:lnTo>
                    <a:pt x="0" y="11053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12" name="Freeform 12"/>
            <p:cNvSpPr/>
            <p:nvPr/>
          </p:nvSpPr>
          <p:spPr>
            <a:xfrm rot="-523869">
              <a:off x="861602" y="48022"/>
              <a:ext cx="717091" cy="1105343"/>
            </a:xfrm>
            <a:custGeom>
              <a:avLst/>
              <a:gdLst/>
              <a:ahLst/>
              <a:cxnLst/>
              <a:rect l="l" t="t" r="r" b="b"/>
              <a:pathLst>
                <a:path w="717091" h="1105343">
                  <a:moveTo>
                    <a:pt x="0" y="0"/>
                  </a:moveTo>
                  <a:lnTo>
                    <a:pt x="717091" y="0"/>
                  </a:lnTo>
                  <a:lnTo>
                    <a:pt x="717091" y="1105343"/>
                  </a:lnTo>
                  <a:lnTo>
                    <a:pt x="0" y="11053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grpSp>
      <p:grpSp>
        <p:nvGrpSpPr>
          <p:cNvPr id="13" name="Group 13"/>
          <p:cNvGrpSpPr/>
          <p:nvPr/>
        </p:nvGrpSpPr>
        <p:grpSpPr>
          <a:xfrm>
            <a:off x="16073751" y="2668160"/>
            <a:ext cx="1607882" cy="993622"/>
            <a:chOff x="0" y="0"/>
            <a:chExt cx="2143842" cy="1324830"/>
          </a:xfrm>
        </p:grpSpPr>
        <p:sp>
          <p:nvSpPr>
            <p:cNvPr id="14" name="Freeform 14"/>
            <p:cNvSpPr/>
            <p:nvPr/>
          </p:nvSpPr>
          <p:spPr>
            <a:xfrm rot="1422064">
              <a:off x="1304244" y="213821"/>
              <a:ext cx="662339" cy="1020946"/>
            </a:xfrm>
            <a:custGeom>
              <a:avLst/>
              <a:gdLst/>
              <a:ahLst/>
              <a:cxnLst/>
              <a:rect l="l" t="t" r="r" b="b"/>
              <a:pathLst>
                <a:path w="662339" h="1020946">
                  <a:moveTo>
                    <a:pt x="0" y="0"/>
                  </a:moveTo>
                  <a:lnTo>
                    <a:pt x="662339" y="0"/>
                  </a:lnTo>
                  <a:lnTo>
                    <a:pt x="662339" y="1020946"/>
                  </a:lnTo>
                  <a:lnTo>
                    <a:pt x="0" y="10209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15" name="Freeform 15"/>
            <p:cNvSpPr/>
            <p:nvPr/>
          </p:nvSpPr>
          <p:spPr>
            <a:xfrm rot="-2091272">
              <a:off x="232323" y="206198"/>
              <a:ext cx="662339" cy="1020946"/>
            </a:xfrm>
            <a:custGeom>
              <a:avLst/>
              <a:gdLst/>
              <a:ahLst/>
              <a:cxnLst/>
              <a:rect l="l" t="t" r="r" b="b"/>
              <a:pathLst>
                <a:path w="662339" h="1020946">
                  <a:moveTo>
                    <a:pt x="0" y="0"/>
                  </a:moveTo>
                  <a:lnTo>
                    <a:pt x="662338" y="0"/>
                  </a:lnTo>
                  <a:lnTo>
                    <a:pt x="662338" y="1020946"/>
                  </a:lnTo>
                  <a:lnTo>
                    <a:pt x="0" y="10209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16" name="Freeform 16"/>
            <p:cNvSpPr/>
            <p:nvPr/>
          </p:nvSpPr>
          <p:spPr>
            <a:xfrm rot="-523869">
              <a:off x="795815" y="44355"/>
              <a:ext cx="662339" cy="1020946"/>
            </a:xfrm>
            <a:custGeom>
              <a:avLst/>
              <a:gdLst/>
              <a:ahLst/>
              <a:cxnLst/>
              <a:rect l="l" t="t" r="r" b="b"/>
              <a:pathLst>
                <a:path w="662339" h="1020946">
                  <a:moveTo>
                    <a:pt x="0" y="0"/>
                  </a:moveTo>
                  <a:lnTo>
                    <a:pt x="662339" y="0"/>
                  </a:lnTo>
                  <a:lnTo>
                    <a:pt x="662339" y="1020946"/>
                  </a:lnTo>
                  <a:lnTo>
                    <a:pt x="0" y="10209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grpSp>
      <p:grpSp>
        <p:nvGrpSpPr>
          <p:cNvPr id="17" name="Group 17"/>
          <p:cNvGrpSpPr/>
          <p:nvPr/>
        </p:nvGrpSpPr>
        <p:grpSpPr>
          <a:xfrm>
            <a:off x="10499421" y="127203"/>
            <a:ext cx="3676840" cy="533675"/>
            <a:chOff x="0" y="0"/>
            <a:chExt cx="968386" cy="140556"/>
          </a:xfrm>
        </p:grpSpPr>
        <p:sp>
          <p:nvSpPr>
            <p:cNvPr id="18" name="Freeform 18"/>
            <p:cNvSpPr/>
            <p:nvPr/>
          </p:nvSpPr>
          <p:spPr>
            <a:xfrm>
              <a:off x="0" y="0"/>
              <a:ext cx="968386" cy="140556"/>
            </a:xfrm>
            <a:custGeom>
              <a:avLst/>
              <a:gdLst/>
              <a:ahLst/>
              <a:cxnLst/>
              <a:rect l="l" t="t" r="r" b="b"/>
              <a:pathLst>
                <a:path w="968386" h="140556">
                  <a:moveTo>
                    <a:pt x="0" y="0"/>
                  </a:moveTo>
                  <a:lnTo>
                    <a:pt x="968386" y="0"/>
                  </a:lnTo>
                  <a:lnTo>
                    <a:pt x="968386" y="140556"/>
                  </a:lnTo>
                  <a:lnTo>
                    <a:pt x="0" y="140556"/>
                  </a:lnTo>
                  <a:close/>
                </a:path>
              </a:pathLst>
            </a:custGeom>
            <a:solidFill>
              <a:srgbClr val="365679"/>
            </a:solidFill>
          </p:spPr>
          <p:txBody>
            <a:bodyPr/>
            <a:lstStyle/>
            <a:p>
              <a:endParaRPr lang="it-IT"/>
            </a:p>
          </p:txBody>
        </p:sp>
        <p:sp>
          <p:nvSpPr>
            <p:cNvPr id="19" name="TextBox 19"/>
            <p:cNvSpPr txBox="1"/>
            <p:nvPr/>
          </p:nvSpPr>
          <p:spPr>
            <a:xfrm>
              <a:off x="0" y="-19050"/>
              <a:ext cx="968386" cy="159606"/>
            </a:xfrm>
            <a:prstGeom prst="rect">
              <a:avLst/>
            </a:prstGeom>
          </p:spPr>
          <p:txBody>
            <a:bodyPr lIns="50800" tIns="50800" rIns="50800" bIns="50800" rtlCol="0" anchor="ctr"/>
            <a:lstStyle/>
            <a:p>
              <a:pPr algn="ctr">
                <a:lnSpc>
                  <a:spcPts val="2859"/>
                </a:lnSpc>
              </a:pPr>
              <a:r>
                <a:rPr lang="en-US" sz="2199">
                  <a:solidFill>
                    <a:srgbClr val="FFFFFF"/>
                  </a:solidFill>
                  <a:latin typeface="Open Sans 2 Bold"/>
                </a:rPr>
                <a:t>From the original model</a:t>
              </a:r>
            </a:p>
          </p:txBody>
        </p:sp>
      </p:grpSp>
      <p:grpSp>
        <p:nvGrpSpPr>
          <p:cNvPr id="20" name="Group 20"/>
          <p:cNvGrpSpPr/>
          <p:nvPr/>
        </p:nvGrpSpPr>
        <p:grpSpPr>
          <a:xfrm>
            <a:off x="16286296" y="1481107"/>
            <a:ext cx="1182791" cy="526148"/>
            <a:chOff x="0" y="0"/>
            <a:chExt cx="311517" cy="138574"/>
          </a:xfrm>
        </p:grpSpPr>
        <p:sp>
          <p:nvSpPr>
            <p:cNvPr id="21" name="Freeform 21"/>
            <p:cNvSpPr/>
            <p:nvPr/>
          </p:nvSpPr>
          <p:spPr>
            <a:xfrm>
              <a:off x="0" y="0"/>
              <a:ext cx="311517" cy="138574"/>
            </a:xfrm>
            <a:custGeom>
              <a:avLst/>
              <a:gdLst/>
              <a:ahLst/>
              <a:cxnLst/>
              <a:rect l="l" t="t" r="r" b="b"/>
              <a:pathLst>
                <a:path w="311517" h="138574">
                  <a:moveTo>
                    <a:pt x="0" y="0"/>
                  </a:moveTo>
                  <a:lnTo>
                    <a:pt x="311517" y="0"/>
                  </a:lnTo>
                  <a:lnTo>
                    <a:pt x="311517" y="138574"/>
                  </a:lnTo>
                  <a:lnTo>
                    <a:pt x="0" y="138574"/>
                  </a:lnTo>
                  <a:close/>
                </a:path>
              </a:pathLst>
            </a:custGeom>
            <a:solidFill>
              <a:srgbClr val="FDFDFD"/>
            </a:solidFill>
          </p:spPr>
          <p:txBody>
            <a:bodyPr/>
            <a:lstStyle/>
            <a:p>
              <a:endParaRPr lang="it-IT"/>
            </a:p>
          </p:txBody>
        </p:sp>
        <p:sp>
          <p:nvSpPr>
            <p:cNvPr id="22" name="TextBox 22"/>
            <p:cNvSpPr txBox="1"/>
            <p:nvPr/>
          </p:nvSpPr>
          <p:spPr>
            <a:xfrm>
              <a:off x="0" y="-9525"/>
              <a:ext cx="311517" cy="148099"/>
            </a:xfrm>
            <a:prstGeom prst="rect">
              <a:avLst/>
            </a:prstGeom>
          </p:spPr>
          <p:txBody>
            <a:bodyPr lIns="50800" tIns="50800" rIns="50800" bIns="50800" rtlCol="0" anchor="ctr"/>
            <a:lstStyle/>
            <a:p>
              <a:pPr>
                <a:lnSpc>
                  <a:spcPts val="910"/>
                </a:lnSpc>
              </a:pPr>
              <a:r>
                <a:rPr lang="en-US" sz="700">
                  <a:solidFill>
                    <a:srgbClr val="FFFFFF"/>
                  </a:solidFill>
                  <a:latin typeface="Open Sans 2 Bold"/>
                </a:rPr>
                <a:t>ID    </a:t>
              </a:r>
              <a:r>
                <a:rPr lang="en-US" sz="700">
                  <a:solidFill>
                    <a:srgbClr val="000000"/>
                  </a:solidFill>
                  <a:latin typeface="Open Sans 2"/>
                </a:rPr>
                <a:t>DC‘s IFR</a:t>
              </a:r>
            </a:p>
            <a:p>
              <a:pPr>
                <a:lnSpc>
                  <a:spcPts val="910"/>
                </a:lnSpc>
              </a:pPr>
              <a:r>
                <a:rPr lang="en-US" sz="700">
                  <a:solidFill>
                    <a:srgbClr val="000000"/>
                  </a:solidFill>
                  <a:latin typeface="Open Sans 2"/>
                </a:rPr>
                <a:t>        % satisfied customers</a:t>
              </a:r>
            </a:p>
          </p:txBody>
        </p:sp>
      </p:grpSp>
      <p:grpSp>
        <p:nvGrpSpPr>
          <p:cNvPr id="23" name="Group 23"/>
          <p:cNvGrpSpPr/>
          <p:nvPr/>
        </p:nvGrpSpPr>
        <p:grpSpPr>
          <a:xfrm>
            <a:off x="16313449" y="1662723"/>
            <a:ext cx="176792" cy="47625"/>
            <a:chOff x="0" y="0"/>
            <a:chExt cx="46562" cy="12543"/>
          </a:xfrm>
        </p:grpSpPr>
        <p:sp>
          <p:nvSpPr>
            <p:cNvPr id="24" name="Freeform 24"/>
            <p:cNvSpPr/>
            <p:nvPr/>
          </p:nvSpPr>
          <p:spPr>
            <a:xfrm>
              <a:off x="0" y="0"/>
              <a:ext cx="46562" cy="12543"/>
            </a:xfrm>
            <a:custGeom>
              <a:avLst/>
              <a:gdLst/>
              <a:ahLst/>
              <a:cxnLst/>
              <a:rect l="l" t="t" r="r" b="b"/>
              <a:pathLst>
                <a:path w="46562" h="12543">
                  <a:moveTo>
                    <a:pt x="0" y="0"/>
                  </a:moveTo>
                  <a:lnTo>
                    <a:pt x="46562" y="0"/>
                  </a:lnTo>
                  <a:lnTo>
                    <a:pt x="46562" y="12543"/>
                  </a:lnTo>
                  <a:lnTo>
                    <a:pt x="0" y="12543"/>
                  </a:lnTo>
                  <a:close/>
                </a:path>
              </a:pathLst>
            </a:custGeom>
            <a:solidFill>
              <a:srgbClr val="0C65DB"/>
            </a:solidFill>
          </p:spPr>
          <p:txBody>
            <a:bodyPr/>
            <a:lstStyle/>
            <a:p>
              <a:endParaRPr lang="it-IT"/>
            </a:p>
          </p:txBody>
        </p:sp>
        <p:sp>
          <p:nvSpPr>
            <p:cNvPr id="25" name="TextBox 25"/>
            <p:cNvSpPr txBox="1"/>
            <p:nvPr/>
          </p:nvSpPr>
          <p:spPr>
            <a:xfrm>
              <a:off x="0" y="-19050"/>
              <a:ext cx="46562" cy="31593"/>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805566" y="3410367"/>
            <a:ext cx="10000788" cy="6340475"/>
          </a:xfrm>
          <a:prstGeom prst="rect">
            <a:avLst/>
          </a:prstGeom>
        </p:spPr>
        <p:txBody>
          <a:bodyPr lIns="0" tIns="0" rIns="0" bIns="0" rtlCol="0" anchor="t">
            <a:spAutoFit/>
          </a:bodyPr>
          <a:lstStyle/>
          <a:p>
            <a:pPr algn="just">
              <a:lnSpc>
                <a:spcPts val="2800"/>
              </a:lnSpc>
            </a:pPr>
            <a:r>
              <a:rPr lang="en-US" sz="2000" spc="196">
                <a:solidFill>
                  <a:srgbClr val="0C65DB"/>
                </a:solidFill>
                <a:latin typeface="Open Sans 1 Bold"/>
              </a:rPr>
              <a:t>BASE CASE:</a:t>
            </a:r>
          </a:p>
          <a:p>
            <a:pPr marL="431801" lvl="1" indent="-215900" algn="just">
              <a:lnSpc>
                <a:spcPts val="2800"/>
              </a:lnSpc>
              <a:buFont typeface="Arial"/>
              <a:buChar char="•"/>
            </a:pPr>
            <a:r>
              <a:rPr lang="en-US" sz="2000" spc="196">
                <a:solidFill>
                  <a:srgbClr val="0B1320"/>
                </a:solidFill>
                <a:latin typeface="Open Sans 1"/>
              </a:rPr>
              <a:t>Reorder quantity = Expected demand * 1/ reorder frequency</a:t>
            </a:r>
          </a:p>
          <a:p>
            <a:pPr marL="431801" lvl="1" indent="-215900" algn="just">
              <a:lnSpc>
                <a:spcPts val="2800"/>
              </a:lnSpc>
              <a:buFont typeface="Arial"/>
              <a:buChar char="•"/>
            </a:pPr>
            <a:r>
              <a:rPr lang="en-US" sz="2000" spc="196">
                <a:solidFill>
                  <a:srgbClr val="0B1320"/>
                </a:solidFill>
                <a:latin typeface="Open Sans 1"/>
              </a:rPr>
              <a:t>Expected demand calculated with the mean of the last 7 days</a:t>
            </a:r>
            <a:r>
              <a:rPr lang="en-US" sz="2000" spc="196">
                <a:solidFill>
                  <a:srgbClr val="0B1320"/>
                </a:solidFill>
                <a:latin typeface="Open Sans 1 Bold"/>
              </a:rPr>
              <a:t> WITH DEMAND ≠ 0</a:t>
            </a:r>
          </a:p>
          <a:p>
            <a:pPr algn="just">
              <a:lnSpc>
                <a:spcPts val="2800"/>
              </a:lnSpc>
            </a:pPr>
            <a:endParaRPr lang="en-US" sz="2000" spc="196">
              <a:solidFill>
                <a:srgbClr val="0B1320"/>
              </a:solidFill>
              <a:latin typeface="Open Sans 1 Bold"/>
            </a:endParaRPr>
          </a:p>
          <a:p>
            <a:pPr algn="just">
              <a:lnSpc>
                <a:spcPts val="2800"/>
              </a:lnSpc>
            </a:pPr>
            <a:r>
              <a:rPr lang="en-US" sz="2000" spc="196">
                <a:solidFill>
                  <a:srgbClr val="0B1320"/>
                </a:solidFill>
                <a:latin typeface="Open Sans 1"/>
              </a:rPr>
              <a:t>However an </a:t>
            </a:r>
            <a:r>
              <a:rPr lang="en-US" sz="2000" spc="196">
                <a:solidFill>
                  <a:srgbClr val="0B1320"/>
                </a:solidFill>
                <a:latin typeface="Open Sans 1 Bold"/>
              </a:rPr>
              <a:t>anomalous behavior</a:t>
            </a:r>
            <a:r>
              <a:rPr lang="en-US" sz="2000" spc="196">
                <a:solidFill>
                  <a:srgbClr val="0B1320"/>
                </a:solidFill>
                <a:latin typeface="Open Sans 1"/>
              </a:rPr>
              <a:t> can be observed:</a:t>
            </a:r>
          </a:p>
          <a:p>
            <a:pPr marL="431801" lvl="1" indent="-215900" algn="just">
              <a:lnSpc>
                <a:spcPts val="2800"/>
              </a:lnSpc>
              <a:buFont typeface="Arial"/>
              <a:buChar char="•"/>
            </a:pPr>
            <a:r>
              <a:rPr lang="en-US" sz="2000" spc="196">
                <a:solidFill>
                  <a:srgbClr val="0B1320"/>
                </a:solidFill>
                <a:latin typeface="Open Sans 1"/>
              </a:rPr>
              <a:t>On one hand, the demand follows a reasonable trend, i.e. a significantly higher values of demand can be observed during the pandemic. After the pandemic, demand goes back to the normal values. </a:t>
            </a:r>
          </a:p>
          <a:p>
            <a:pPr marL="431801" lvl="1" indent="-215900" algn="just">
              <a:lnSpc>
                <a:spcPts val="2800"/>
              </a:lnSpc>
              <a:buFont typeface="Arial"/>
              <a:buChar char="•"/>
            </a:pPr>
            <a:r>
              <a:rPr lang="en-US" sz="2000" spc="196">
                <a:solidFill>
                  <a:srgbClr val="0B1320"/>
                </a:solidFill>
                <a:latin typeface="Open Sans 1"/>
              </a:rPr>
              <a:t>Therefore, why does the IFR not recover at all, and is monotonically decreasing? Upon deeper investigation into this subject, the variable </a:t>
            </a:r>
            <a:r>
              <a:rPr lang="en-US" sz="2000" spc="196">
                <a:solidFill>
                  <a:srgbClr val="0C65DB"/>
                </a:solidFill>
                <a:latin typeface="Open Sans 1 Bold Italics"/>
              </a:rPr>
              <a:t>‘orders_at_dc’</a:t>
            </a:r>
            <a:r>
              <a:rPr lang="en-US" sz="2000" spc="196">
                <a:solidFill>
                  <a:srgbClr val="0B1320"/>
                </a:solidFill>
                <a:latin typeface="Open Sans 1 Italics"/>
              </a:rPr>
              <a:t> </a:t>
            </a:r>
            <a:r>
              <a:rPr lang="en-US" sz="2000" spc="196">
                <a:solidFill>
                  <a:srgbClr val="0B1320"/>
                </a:solidFill>
                <a:latin typeface="Open Sans 1"/>
              </a:rPr>
              <a:t>increases monotonically, reaching values of 180.000 orders!, around 3 times what was expected. We would expect the IFR to follow an inverse behaviour to the demand, i.e. decreasing significantly during the pandemic, and then going back to normal.  </a:t>
            </a:r>
          </a:p>
          <a:p>
            <a:pPr algn="just">
              <a:lnSpc>
                <a:spcPts val="2800"/>
              </a:lnSpc>
              <a:spcBef>
                <a:spcPct val="0"/>
              </a:spcBef>
            </a:pPr>
            <a:endParaRPr lang="en-US" sz="2000" spc="196">
              <a:solidFill>
                <a:srgbClr val="0B1320"/>
              </a:solidFill>
              <a:latin typeface="Open Sans 1"/>
            </a:endParaRPr>
          </a:p>
        </p:txBody>
      </p:sp>
      <p:sp>
        <p:nvSpPr>
          <p:cNvPr id="27" name="TextBox 27"/>
          <p:cNvSpPr txBox="1"/>
          <p:nvPr/>
        </p:nvSpPr>
        <p:spPr>
          <a:xfrm>
            <a:off x="805566" y="775178"/>
            <a:ext cx="9464680" cy="1007745"/>
          </a:xfrm>
          <a:prstGeom prst="rect">
            <a:avLst/>
          </a:prstGeom>
        </p:spPr>
        <p:txBody>
          <a:bodyPr lIns="0" tIns="0" rIns="0" bIns="0" rtlCol="0" anchor="t">
            <a:spAutoFit/>
          </a:bodyPr>
          <a:lstStyle/>
          <a:p>
            <a:pPr marL="0" lvl="0" indent="0">
              <a:lnSpc>
                <a:spcPts val="7770"/>
              </a:lnSpc>
            </a:pPr>
            <a:r>
              <a:rPr lang="en-US" sz="7400" spc="725">
                <a:solidFill>
                  <a:srgbClr val="1C3F60"/>
                </a:solidFill>
                <a:latin typeface="Open Sans 1 Bold"/>
              </a:rPr>
              <a:t>WEAKNESS 1</a:t>
            </a:r>
          </a:p>
        </p:txBody>
      </p:sp>
      <p:sp>
        <p:nvSpPr>
          <p:cNvPr id="28" name="TextBox 28"/>
          <p:cNvSpPr txBox="1"/>
          <p:nvPr/>
        </p:nvSpPr>
        <p:spPr>
          <a:xfrm>
            <a:off x="642797" y="1951651"/>
            <a:ext cx="8623667" cy="679451"/>
          </a:xfrm>
          <a:prstGeom prst="rect">
            <a:avLst/>
          </a:prstGeom>
        </p:spPr>
        <p:txBody>
          <a:bodyPr lIns="0" tIns="0" rIns="0" bIns="0" rtlCol="0" anchor="t">
            <a:spAutoFit/>
          </a:bodyPr>
          <a:lstStyle/>
          <a:p>
            <a:pPr algn="ctr">
              <a:lnSpc>
                <a:spcPts val="5599"/>
              </a:lnSpc>
            </a:pPr>
            <a:r>
              <a:rPr lang="en-US" sz="3999">
                <a:solidFill>
                  <a:srgbClr val="365679"/>
                </a:solidFill>
                <a:latin typeface="Open Sans 1 Bold"/>
              </a:rPr>
              <a:t>Prediction of demand: base case</a:t>
            </a:r>
          </a:p>
        </p:txBody>
      </p:sp>
      <p:grpSp>
        <p:nvGrpSpPr>
          <p:cNvPr id="29" name="Group 29"/>
          <p:cNvGrpSpPr/>
          <p:nvPr/>
        </p:nvGrpSpPr>
        <p:grpSpPr>
          <a:xfrm>
            <a:off x="16313449" y="1782923"/>
            <a:ext cx="176792" cy="47625"/>
            <a:chOff x="0" y="0"/>
            <a:chExt cx="46562" cy="12543"/>
          </a:xfrm>
        </p:grpSpPr>
        <p:sp>
          <p:nvSpPr>
            <p:cNvPr id="30" name="Freeform 30"/>
            <p:cNvSpPr/>
            <p:nvPr/>
          </p:nvSpPr>
          <p:spPr>
            <a:xfrm>
              <a:off x="0" y="0"/>
              <a:ext cx="46562" cy="12543"/>
            </a:xfrm>
            <a:custGeom>
              <a:avLst/>
              <a:gdLst/>
              <a:ahLst/>
              <a:cxnLst/>
              <a:rect l="l" t="t" r="r" b="b"/>
              <a:pathLst>
                <a:path w="46562" h="12543">
                  <a:moveTo>
                    <a:pt x="0" y="0"/>
                  </a:moveTo>
                  <a:lnTo>
                    <a:pt x="46562" y="0"/>
                  </a:lnTo>
                  <a:lnTo>
                    <a:pt x="46562" y="12543"/>
                  </a:lnTo>
                  <a:lnTo>
                    <a:pt x="0" y="12543"/>
                  </a:lnTo>
                  <a:close/>
                </a:path>
              </a:pathLst>
            </a:custGeom>
            <a:solidFill>
              <a:srgbClr val="FF0000"/>
            </a:solidFill>
          </p:spPr>
          <p:txBody>
            <a:bodyPr/>
            <a:lstStyle/>
            <a:p>
              <a:endParaRPr lang="it-IT"/>
            </a:p>
          </p:txBody>
        </p:sp>
        <p:sp>
          <p:nvSpPr>
            <p:cNvPr id="31" name="TextBox 31"/>
            <p:cNvSpPr txBox="1"/>
            <p:nvPr/>
          </p:nvSpPr>
          <p:spPr>
            <a:xfrm>
              <a:off x="0" y="-19050"/>
              <a:ext cx="46562" cy="31593"/>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07869">
            <a:off x="-5734938" y="10259268"/>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TextBox 3"/>
          <p:cNvSpPr txBox="1"/>
          <p:nvPr/>
        </p:nvSpPr>
        <p:spPr>
          <a:xfrm>
            <a:off x="2366691" y="5307834"/>
            <a:ext cx="13419891" cy="2571750"/>
          </a:xfrm>
          <a:prstGeom prst="rect">
            <a:avLst/>
          </a:prstGeom>
        </p:spPr>
        <p:txBody>
          <a:bodyPr lIns="0" tIns="0" rIns="0" bIns="0" rtlCol="0" anchor="t">
            <a:spAutoFit/>
          </a:bodyPr>
          <a:lstStyle/>
          <a:p>
            <a:pPr algn="just">
              <a:lnSpc>
                <a:spcPts val="2639"/>
              </a:lnSpc>
            </a:pPr>
            <a:r>
              <a:rPr lang="en-US" sz="2199" spc="197">
                <a:solidFill>
                  <a:srgbClr val="0B1320"/>
                </a:solidFill>
                <a:latin typeface="Open Sans 2"/>
              </a:rPr>
              <a:t>In order to understand the problem, it is crucial to evaluate how the prediction of the DC asks for a replenishment.</a:t>
            </a:r>
          </a:p>
          <a:p>
            <a:pPr algn="just">
              <a:lnSpc>
                <a:spcPts val="2639"/>
              </a:lnSpc>
            </a:pPr>
            <a:r>
              <a:rPr lang="en-US" sz="2199" spc="197">
                <a:solidFill>
                  <a:srgbClr val="0B1320"/>
                </a:solidFill>
                <a:latin typeface="Open Sans 2"/>
              </a:rPr>
              <a:t>As explained in the previous slide, the DC uses the average of the past 7 </a:t>
            </a:r>
            <a:r>
              <a:rPr lang="en-US" sz="2199" spc="197">
                <a:solidFill>
                  <a:srgbClr val="0B1320"/>
                </a:solidFill>
                <a:latin typeface="Open Sans 2 Bold"/>
              </a:rPr>
              <a:t>NON-NULL</a:t>
            </a:r>
            <a:r>
              <a:rPr lang="en-US" sz="2199" spc="197">
                <a:solidFill>
                  <a:srgbClr val="0B1320"/>
                </a:solidFill>
                <a:latin typeface="Open Sans 2"/>
              </a:rPr>
              <a:t> orders received at the stores (as highlighted in the table: at the seleceted store, the average demand of the day 17 is computed with the demand from days 6-12, since days 13-17 the store does not receive any orders, because it is empty. </a:t>
            </a:r>
          </a:p>
          <a:p>
            <a:pPr algn="just">
              <a:lnSpc>
                <a:spcPts val="2280"/>
              </a:lnSpc>
            </a:pPr>
            <a:endParaRPr lang="en-US" sz="2199" spc="197">
              <a:solidFill>
                <a:srgbClr val="0B1320"/>
              </a:solidFill>
              <a:latin typeface="Open Sans 2"/>
            </a:endParaRPr>
          </a:p>
          <a:p>
            <a:pPr algn="just">
              <a:lnSpc>
                <a:spcPts val="2280"/>
              </a:lnSpc>
            </a:pPr>
            <a:endParaRPr lang="en-US" sz="2199" spc="197">
              <a:solidFill>
                <a:srgbClr val="0B1320"/>
              </a:solidFill>
              <a:latin typeface="Open Sans 2"/>
            </a:endParaRPr>
          </a:p>
        </p:txBody>
      </p:sp>
      <p:sp>
        <p:nvSpPr>
          <p:cNvPr id="4" name="Freeform 4"/>
          <p:cNvSpPr/>
          <p:nvPr/>
        </p:nvSpPr>
        <p:spPr>
          <a:xfrm>
            <a:off x="1501157" y="513764"/>
            <a:ext cx="15285686" cy="3894598"/>
          </a:xfrm>
          <a:custGeom>
            <a:avLst/>
            <a:gdLst/>
            <a:ahLst/>
            <a:cxnLst/>
            <a:rect l="l" t="t" r="r" b="b"/>
            <a:pathLst>
              <a:path w="15285686" h="3894598">
                <a:moveTo>
                  <a:pt x="0" y="0"/>
                </a:moveTo>
                <a:lnTo>
                  <a:pt x="15285686" y="0"/>
                </a:lnTo>
                <a:lnTo>
                  <a:pt x="15285686" y="3894598"/>
                </a:lnTo>
                <a:lnTo>
                  <a:pt x="0" y="3894598"/>
                </a:lnTo>
                <a:lnTo>
                  <a:pt x="0" y="0"/>
                </a:lnTo>
                <a:close/>
              </a:path>
            </a:pathLst>
          </a:custGeom>
          <a:blipFill>
            <a:blip r:embed="rId4"/>
            <a:stretch>
              <a:fillRect/>
            </a:stretch>
          </a:blipFill>
        </p:spPr>
        <p:txBody>
          <a:bodyPr/>
          <a:lstStyle/>
          <a:p>
            <a:endParaRPr lang="it-IT"/>
          </a:p>
        </p:txBody>
      </p:sp>
      <p:sp>
        <p:nvSpPr>
          <p:cNvPr id="5" name="Freeform 5"/>
          <p:cNvSpPr/>
          <p:nvPr/>
        </p:nvSpPr>
        <p:spPr>
          <a:xfrm rot="3407869">
            <a:off x="11984802" y="730134"/>
            <a:ext cx="12471670" cy="5351480"/>
          </a:xfrm>
          <a:custGeom>
            <a:avLst/>
            <a:gdLst/>
            <a:ahLst/>
            <a:cxnLst/>
            <a:rect l="l" t="t" r="r" b="b"/>
            <a:pathLst>
              <a:path w="12471670" h="5351480">
                <a:moveTo>
                  <a:pt x="0" y="0"/>
                </a:moveTo>
                <a:lnTo>
                  <a:pt x="12471670" y="0"/>
                </a:lnTo>
                <a:lnTo>
                  <a:pt x="12471670" y="5351481"/>
                </a:lnTo>
                <a:lnTo>
                  <a:pt x="0" y="53514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grpSp>
        <p:nvGrpSpPr>
          <p:cNvPr id="6" name="Group 6"/>
          <p:cNvGrpSpPr/>
          <p:nvPr/>
        </p:nvGrpSpPr>
        <p:grpSpPr>
          <a:xfrm>
            <a:off x="10858083" y="2827943"/>
            <a:ext cx="658696" cy="219277"/>
            <a:chOff x="0" y="0"/>
            <a:chExt cx="152308" cy="50703"/>
          </a:xfrm>
        </p:grpSpPr>
        <p:sp>
          <p:nvSpPr>
            <p:cNvPr id="7" name="Freeform 7"/>
            <p:cNvSpPr/>
            <p:nvPr/>
          </p:nvSpPr>
          <p:spPr>
            <a:xfrm>
              <a:off x="0" y="0"/>
              <a:ext cx="152308" cy="50703"/>
            </a:xfrm>
            <a:custGeom>
              <a:avLst/>
              <a:gdLst/>
              <a:ahLst/>
              <a:cxnLst/>
              <a:rect l="l" t="t" r="r" b="b"/>
              <a:pathLst>
                <a:path w="152308" h="50703">
                  <a:moveTo>
                    <a:pt x="0" y="0"/>
                  </a:moveTo>
                  <a:lnTo>
                    <a:pt x="152308" y="0"/>
                  </a:lnTo>
                  <a:lnTo>
                    <a:pt x="152308" y="50703"/>
                  </a:lnTo>
                  <a:lnTo>
                    <a:pt x="0" y="50703"/>
                  </a:lnTo>
                  <a:close/>
                </a:path>
              </a:pathLst>
            </a:custGeom>
            <a:solidFill>
              <a:srgbClr val="000000">
                <a:alpha val="0"/>
              </a:srgbClr>
            </a:solidFill>
            <a:ln w="28575" cap="sq">
              <a:solidFill>
                <a:srgbClr val="FFBD59"/>
              </a:solidFill>
              <a:prstDash val="solid"/>
              <a:miter/>
            </a:ln>
          </p:spPr>
          <p:txBody>
            <a:bodyPr/>
            <a:lstStyle/>
            <a:p>
              <a:endParaRPr lang="it-IT"/>
            </a:p>
          </p:txBody>
        </p:sp>
        <p:sp>
          <p:nvSpPr>
            <p:cNvPr id="8" name="TextBox 8"/>
            <p:cNvSpPr txBox="1"/>
            <p:nvPr/>
          </p:nvSpPr>
          <p:spPr>
            <a:xfrm>
              <a:off x="0" y="-19050"/>
              <a:ext cx="152308" cy="6975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4513283" y="2815911"/>
            <a:ext cx="4124027" cy="231309"/>
            <a:chOff x="0" y="0"/>
            <a:chExt cx="953585" cy="53485"/>
          </a:xfrm>
        </p:grpSpPr>
        <p:sp>
          <p:nvSpPr>
            <p:cNvPr id="10" name="Freeform 10"/>
            <p:cNvSpPr/>
            <p:nvPr/>
          </p:nvSpPr>
          <p:spPr>
            <a:xfrm>
              <a:off x="0" y="0"/>
              <a:ext cx="953585" cy="53485"/>
            </a:xfrm>
            <a:custGeom>
              <a:avLst/>
              <a:gdLst/>
              <a:ahLst/>
              <a:cxnLst/>
              <a:rect l="l" t="t" r="r" b="b"/>
              <a:pathLst>
                <a:path w="953585" h="53485">
                  <a:moveTo>
                    <a:pt x="0" y="0"/>
                  </a:moveTo>
                  <a:lnTo>
                    <a:pt x="953585" y="0"/>
                  </a:lnTo>
                  <a:lnTo>
                    <a:pt x="953585" y="53485"/>
                  </a:lnTo>
                  <a:lnTo>
                    <a:pt x="0" y="53485"/>
                  </a:lnTo>
                  <a:close/>
                </a:path>
              </a:pathLst>
            </a:custGeom>
            <a:solidFill>
              <a:srgbClr val="000000">
                <a:alpha val="0"/>
              </a:srgbClr>
            </a:solidFill>
            <a:ln w="28575" cap="sq">
              <a:solidFill>
                <a:srgbClr val="FF0000"/>
              </a:solidFill>
              <a:prstDash val="solid"/>
              <a:miter/>
            </a:ln>
          </p:spPr>
          <p:txBody>
            <a:bodyPr/>
            <a:lstStyle/>
            <a:p>
              <a:endParaRPr lang="it-IT"/>
            </a:p>
          </p:txBody>
        </p:sp>
        <p:sp>
          <p:nvSpPr>
            <p:cNvPr id="11" name="TextBox 11"/>
            <p:cNvSpPr txBox="1"/>
            <p:nvPr/>
          </p:nvSpPr>
          <p:spPr>
            <a:xfrm>
              <a:off x="0" y="-19050"/>
              <a:ext cx="953585" cy="72535"/>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2366691" y="4379787"/>
            <a:ext cx="12530206" cy="575945"/>
          </a:xfrm>
          <a:prstGeom prst="rect">
            <a:avLst/>
          </a:prstGeom>
        </p:spPr>
        <p:txBody>
          <a:bodyPr lIns="0" tIns="0" rIns="0" bIns="0" rtlCol="0" anchor="t">
            <a:spAutoFit/>
          </a:bodyPr>
          <a:lstStyle/>
          <a:p>
            <a:pPr algn="r">
              <a:lnSpc>
                <a:spcPts val="2380"/>
              </a:lnSpc>
            </a:pPr>
            <a:r>
              <a:rPr lang="en-US" sz="1700" spc="166">
                <a:solidFill>
                  <a:srgbClr val="0B1320"/>
                </a:solidFill>
                <a:latin typeface="Open Sans 1 Italics"/>
              </a:rPr>
              <a:t>Demand at the stores in a simplified version of the model with lower number of stores and clients</a:t>
            </a:r>
          </a:p>
          <a:p>
            <a:pPr algn="just">
              <a:lnSpc>
                <a:spcPts val="2380"/>
              </a:lnSpc>
              <a:spcBef>
                <a:spcPct val="0"/>
              </a:spcBef>
            </a:pPr>
            <a:endParaRPr lang="en-US" sz="1700" spc="166">
              <a:solidFill>
                <a:srgbClr val="0B1320"/>
              </a:solidFill>
              <a:latin typeface="Open Sans 1 Italics"/>
            </a:endParaRPr>
          </a:p>
        </p:txBody>
      </p:sp>
      <p:sp>
        <p:nvSpPr>
          <p:cNvPr id="13" name="Freeform 13"/>
          <p:cNvSpPr/>
          <p:nvPr/>
        </p:nvSpPr>
        <p:spPr>
          <a:xfrm>
            <a:off x="3257371" y="7593834"/>
            <a:ext cx="11679354" cy="1612683"/>
          </a:xfrm>
          <a:custGeom>
            <a:avLst/>
            <a:gdLst/>
            <a:ahLst/>
            <a:cxnLst/>
            <a:rect l="l" t="t" r="r" b="b"/>
            <a:pathLst>
              <a:path w="11679354" h="1612683">
                <a:moveTo>
                  <a:pt x="0" y="0"/>
                </a:moveTo>
                <a:lnTo>
                  <a:pt x="11679353" y="0"/>
                </a:lnTo>
                <a:lnTo>
                  <a:pt x="11679353" y="1612683"/>
                </a:lnTo>
                <a:lnTo>
                  <a:pt x="0" y="1612683"/>
                </a:lnTo>
                <a:lnTo>
                  <a:pt x="0" y="0"/>
                </a:lnTo>
                <a:close/>
              </a:path>
            </a:pathLst>
          </a:custGeom>
          <a:blipFill>
            <a:blip r:embed="rId7"/>
            <a:stretch>
              <a:fillRect/>
            </a:stretch>
          </a:blipFill>
        </p:spPr>
        <p:txBody>
          <a:bodyPr/>
          <a:lstStyle/>
          <a:p>
            <a:endParaRPr lang="it-IT"/>
          </a:p>
        </p:txBody>
      </p:sp>
      <p:grpSp>
        <p:nvGrpSpPr>
          <p:cNvPr id="14" name="Group 14"/>
          <p:cNvGrpSpPr/>
          <p:nvPr/>
        </p:nvGrpSpPr>
        <p:grpSpPr>
          <a:xfrm>
            <a:off x="5989070" y="8020441"/>
            <a:ext cx="1044061" cy="416808"/>
            <a:chOff x="0" y="0"/>
            <a:chExt cx="274979" cy="109776"/>
          </a:xfrm>
        </p:grpSpPr>
        <p:sp>
          <p:nvSpPr>
            <p:cNvPr id="15" name="Freeform 15"/>
            <p:cNvSpPr/>
            <p:nvPr/>
          </p:nvSpPr>
          <p:spPr>
            <a:xfrm>
              <a:off x="0" y="0"/>
              <a:ext cx="274979" cy="109776"/>
            </a:xfrm>
            <a:custGeom>
              <a:avLst/>
              <a:gdLst/>
              <a:ahLst/>
              <a:cxnLst/>
              <a:rect l="l" t="t" r="r" b="b"/>
              <a:pathLst>
                <a:path w="274979" h="109776">
                  <a:moveTo>
                    <a:pt x="0" y="0"/>
                  </a:moveTo>
                  <a:lnTo>
                    <a:pt x="274979" y="0"/>
                  </a:lnTo>
                  <a:lnTo>
                    <a:pt x="274979" y="109776"/>
                  </a:lnTo>
                  <a:lnTo>
                    <a:pt x="0" y="109776"/>
                  </a:lnTo>
                  <a:close/>
                </a:path>
              </a:pathLst>
            </a:custGeom>
            <a:solidFill>
              <a:srgbClr val="000000">
                <a:alpha val="0"/>
              </a:srgbClr>
            </a:solidFill>
            <a:ln w="57150" cap="sq">
              <a:solidFill>
                <a:srgbClr val="FF0000"/>
              </a:solidFill>
              <a:prstDash val="solid"/>
              <a:miter/>
            </a:ln>
          </p:spPr>
          <p:txBody>
            <a:bodyPr/>
            <a:lstStyle/>
            <a:p>
              <a:endParaRPr lang="it-IT"/>
            </a:p>
          </p:txBody>
        </p:sp>
        <p:sp>
          <p:nvSpPr>
            <p:cNvPr id="16" name="TextBox 16"/>
            <p:cNvSpPr txBox="1"/>
            <p:nvPr/>
          </p:nvSpPr>
          <p:spPr>
            <a:xfrm>
              <a:off x="0" y="-19050"/>
              <a:ext cx="274979" cy="128826"/>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2582</Words>
  <Application>Microsoft Office PowerPoint</Application>
  <PresentationFormat>Personalizzato</PresentationFormat>
  <Paragraphs>167</Paragraphs>
  <Slides>21</Slides>
  <Notes>0</Notes>
  <HiddenSlides>0</HiddenSlides>
  <MMClips>1</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21</vt:i4>
      </vt:variant>
    </vt:vector>
  </HeadingPairs>
  <TitlesOfParts>
    <vt:vector size="32" baseType="lpstr">
      <vt:lpstr>Open Sans 1</vt:lpstr>
      <vt:lpstr>Open Sans 1 Bold Italics</vt:lpstr>
      <vt:lpstr>Open Sans 1 Bold</vt:lpstr>
      <vt:lpstr>Poppins</vt:lpstr>
      <vt:lpstr>Open Sans 2 Bold</vt:lpstr>
      <vt:lpstr>Arial</vt:lpstr>
      <vt:lpstr>Open Sans 2</vt:lpstr>
      <vt:lpstr>Open Sans 1 Italics</vt:lpstr>
      <vt:lpstr>Poppins Bold</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modeling for operations part 1</dc:title>
  <cp:lastModifiedBy>Lorenzo Zoccatelli</cp:lastModifiedBy>
  <cp:revision>3</cp:revision>
  <dcterms:created xsi:type="dcterms:W3CDTF">2006-08-16T00:00:00Z</dcterms:created>
  <dcterms:modified xsi:type="dcterms:W3CDTF">2024-01-02T22:04:15Z</dcterms:modified>
  <dc:identifier>DAF0Dl6s-AA</dc:identifier>
</cp:coreProperties>
</file>